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8"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105" d="100"/>
          <a:sy n="105" d="100"/>
        </p:scale>
        <p:origin x="5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60D4C-7464-4591-8BCC-D70969C11F57}" type="datetimeFigureOut">
              <a:rPr lang="en-GB" smtClean="0"/>
              <a:t>26/08/2024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A822-F9F7-48DA-8518-5E56DF5FA112}" type="slidenum">
              <a:rPr lang="en-GB" smtClean="0"/>
              <a:t>‹#›</a:t>
            </a:fld>
            <a:endParaRPr lang="en-GB"/>
          </a:p>
        </p:txBody>
      </p:sp>
    </p:spTree>
    <p:extLst>
      <p:ext uri="{BB962C8B-B14F-4D97-AF65-F5344CB8AC3E}">
        <p14:creationId xmlns:p14="http://schemas.microsoft.com/office/powerpoint/2010/main" val="149278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1BA822-F9F7-48DA-8518-5E56DF5FA112}" type="slidenum">
              <a:rPr lang="en-GB" smtClean="0"/>
              <a:t>1</a:t>
            </a:fld>
            <a:endParaRPr lang="en-GB"/>
          </a:p>
        </p:txBody>
      </p:sp>
    </p:spTree>
    <p:extLst>
      <p:ext uri="{BB962C8B-B14F-4D97-AF65-F5344CB8AC3E}">
        <p14:creationId xmlns:p14="http://schemas.microsoft.com/office/powerpoint/2010/main" val="319979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F307-0C45-E683-2E73-B84DFFE6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467B89-044F-9196-DBDE-245816C374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3FC385-D62B-47B9-F5DE-8B56C93C8C1A}"/>
              </a:ext>
            </a:extLst>
          </p:cNvPr>
          <p:cNvSpPr>
            <a:spLocks noGrp="1"/>
          </p:cNvSpPr>
          <p:nvPr>
            <p:ph type="dt" sz="half" idx="10"/>
          </p:nvPr>
        </p:nvSpPr>
        <p:spPr/>
        <p:txBody>
          <a:bodyPr/>
          <a:lstStyle/>
          <a:p>
            <a:fld id="{FCDA8B9B-2939-4107-A49F-CEE7E4A7A019}" type="datetimeFigureOut">
              <a:rPr lang="en-GB" smtClean="0"/>
              <a:t>26/08/2024</a:t>
            </a:fld>
            <a:endParaRPr lang="en-GB"/>
          </a:p>
        </p:txBody>
      </p:sp>
      <p:sp>
        <p:nvSpPr>
          <p:cNvPr id="5" name="Footer Placeholder 4">
            <a:extLst>
              <a:ext uri="{FF2B5EF4-FFF2-40B4-BE49-F238E27FC236}">
                <a16:creationId xmlns:a16="http://schemas.microsoft.com/office/drawing/2014/main" id="{CEABB61E-B497-B765-E28B-9249775653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585144-71B1-E8D0-7751-E0E8413BA53A}"/>
              </a:ext>
            </a:extLst>
          </p:cNvPr>
          <p:cNvSpPr>
            <a:spLocks noGrp="1"/>
          </p:cNvSpPr>
          <p:nvPr>
            <p:ph type="sldNum" sz="quarter" idx="12"/>
          </p:nvPr>
        </p:nvSpPr>
        <p:spPr/>
        <p:txBody>
          <a:bodyPr/>
          <a:lstStyle/>
          <a:p>
            <a:fld id="{C5A06DE3-F824-46D9-9BF5-9D9372F6C4F6}" type="slidenum">
              <a:rPr lang="en-GB" smtClean="0"/>
              <a:t>‹#›</a:t>
            </a:fld>
            <a:endParaRPr lang="en-GB"/>
          </a:p>
        </p:txBody>
      </p:sp>
    </p:spTree>
    <p:extLst>
      <p:ext uri="{BB962C8B-B14F-4D97-AF65-F5344CB8AC3E}">
        <p14:creationId xmlns:p14="http://schemas.microsoft.com/office/powerpoint/2010/main" val="53851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33AC-762A-16B6-E816-77880BD4A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236E7D-8A56-679B-DC28-9329641166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40B6EA-E706-6EA1-B31A-0D5045FFF74A}"/>
              </a:ext>
            </a:extLst>
          </p:cNvPr>
          <p:cNvSpPr>
            <a:spLocks noGrp="1"/>
          </p:cNvSpPr>
          <p:nvPr>
            <p:ph type="dt" sz="half" idx="10"/>
          </p:nvPr>
        </p:nvSpPr>
        <p:spPr/>
        <p:txBody>
          <a:bodyPr/>
          <a:lstStyle/>
          <a:p>
            <a:fld id="{FCDA8B9B-2939-4107-A49F-CEE7E4A7A019}" type="datetimeFigureOut">
              <a:rPr lang="en-GB" smtClean="0"/>
              <a:t>26/08/2024</a:t>
            </a:fld>
            <a:endParaRPr lang="en-GB"/>
          </a:p>
        </p:txBody>
      </p:sp>
      <p:sp>
        <p:nvSpPr>
          <p:cNvPr id="5" name="Footer Placeholder 4">
            <a:extLst>
              <a:ext uri="{FF2B5EF4-FFF2-40B4-BE49-F238E27FC236}">
                <a16:creationId xmlns:a16="http://schemas.microsoft.com/office/drawing/2014/main" id="{DF85D258-2C99-4B4C-E338-A548A4812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D396B-8637-CB70-220D-646D0F616A9A}"/>
              </a:ext>
            </a:extLst>
          </p:cNvPr>
          <p:cNvSpPr>
            <a:spLocks noGrp="1"/>
          </p:cNvSpPr>
          <p:nvPr>
            <p:ph type="sldNum" sz="quarter" idx="12"/>
          </p:nvPr>
        </p:nvSpPr>
        <p:spPr/>
        <p:txBody>
          <a:bodyPr/>
          <a:lstStyle/>
          <a:p>
            <a:fld id="{C5A06DE3-F824-46D9-9BF5-9D9372F6C4F6}" type="slidenum">
              <a:rPr lang="en-GB" smtClean="0"/>
              <a:t>‹#›</a:t>
            </a:fld>
            <a:endParaRPr lang="en-GB"/>
          </a:p>
        </p:txBody>
      </p:sp>
    </p:spTree>
    <p:extLst>
      <p:ext uri="{BB962C8B-B14F-4D97-AF65-F5344CB8AC3E}">
        <p14:creationId xmlns:p14="http://schemas.microsoft.com/office/powerpoint/2010/main" val="375210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0724F-48FC-1BBF-3D56-3EE5C1439E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4451D2-97F4-02AB-B711-45B3036BB3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89978D-9959-69D3-A556-BD55164331BD}"/>
              </a:ext>
            </a:extLst>
          </p:cNvPr>
          <p:cNvSpPr>
            <a:spLocks noGrp="1"/>
          </p:cNvSpPr>
          <p:nvPr>
            <p:ph type="dt" sz="half" idx="10"/>
          </p:nvPr>
        </p:nvSpPr>
        <p:spPr/>
        <p:txBody>
          <a:bodyPr/>
          <a:lstStyle/>
          <a:p>
            <a:fld id="{FCDA8B9B-2939-4107-A49F-CEE7E4A7A019}" type="datetimeFigureOut">
              <a:rPr lang="en-GB" smtClean="0"/>
              <a:t>26/08/2024</a:t>
            </a:fld>
            <a:endParaRPr lang="en-GB"/>
          </a:p>
        </p:txBody>
      </p:sp>
      <p:sp>
        <p:nvSpPr>
          <p:cNvPr id="5" name="Footer Placeholder 4">
            <a:extLst>
              <a:ext uri="{FF2B5EF4-FFF2-40B4-BE49-F238E27FC236}">
                <a16:creationId xmlns:a16="http://schemas.microsoft.com/office/drawing/2014/main" id="{92EBAF8F-4BD2-3314-81C2-5EA961475C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A515E3-7B6A-1CFF-9331-17B0443EE1C4}"/>
              </a:ext>
            </a:extLst>
          </p:cNvPr>
          <p:cNvSpPr>
            <a:spLocks noGrp="1"/>
          </p:cNvSpPr>
          <p:nvPr>
            <p:ph type="sldNum" sz="quarter" idx="12"/>
          </p:nvPr>
        </p:nvSpPr>
        <p:spPr/>
        <p:txBody>
          <a:bodyPr/>
          <a:lstStyle/>
          <a:p>
            <a:fld id="{C5A06DE3-F824-46D9-9BF5-9D9372F6C4F6}" type="slidenum">
              <a:rPr lang="en-GB" smtClean="0"/>
              <a:t>‹#›</a:t>
            </a:fld>
            <a:endParaRPr lang="en-GB"/>
          </a:p>
        </p:txBody>
      </p:sp>
    </p:spTree>
    <p:extLst>
      <p:ext uri="{BB962C8B-B14F-4D97-AF65-F5344CB8AC3E}">
        <p14:creationId xmlns:p14="http://schemas.microsoft.com/office/powerpoint/2010/main" val="20022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A663-A485-83F0-739D-816B2829D9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26C9CD-0DAC-B433-340D-D9202572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059738-0142-D5FC-9ACB-DA935A4E6497}"/>
              </a:ext>
            </a:extLst>
          </p:cNvPr>
          <p:cNvSpPr>
            <a:spLocks noGrp="1"/>
          </p:cNvSpPr>
          <p:nvPr>
            <p:ph type="dt" sz="half" idx="10"/>
          </p:nvPr>
        </p:nvSpPr>
        <p:spPr/>
        <p:txBody>
          <a:bodyPr/>
          <a:lstStyle/>
          <a:p>
            <a:fld id="{FCDA8B9B-2939-4107-A49F-CEE7E4A7A019}" type="datetimeFigureOut">
              <a:rPr lang="en-GB" smtClean="0"/>
              <a:t>26/08/2024</a:t>
            </a:fld>
            <a:endParaRPr lang="en-GB"/>
          </a:p>
        </p:txBody>
      </p:sp>
      <p:sp>
        <p:nvSpPr>
          <p:cNvPr id="5" name="Footer Placeholder 4">
            <a:extLst>
              <a:ext uri="{FF2B5EF4-FFF2-40B4-BE49-F238E27FC236}">
                <a16:creationId xmlns:a16="http://schemas.microsoft.com/office/drawing/2014/main" id="{F2543DB3-B61E-5479-890A-01C247EA3F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B9E8B0-F96A-300B-61C2-9E01866EB38D}"/>
              </a:ext>
            </a:extLst>
          </p:cNvPr>
          <p:cNvSpPr>
            <a:spLocks noGrp="1"/>
          </p:cNvSpPr>
          <p:nvPr>
            <p:ph type="sldNum" sz="quarter" idx="12"/>
          </p:nvPr>
        </p:nvSpPr>
        <p:spPr/>
        <p:txBody>
          <a:bodyPr/>
          <a:lstStyle/>
          <a:p>
            <a:fld id="{C5A06DE3-F824-46D9-9BF5-9D9372F6C4F6}" type="slidenum">
              <a:rPr lang="en-GB" smtClean="0"/>
              <a:t>‹#›</a:t>
            </a:fld>
            <a:endParaRPr lang="en-GB"/>
          </a:p>
        </p:txBody>
      </p:sp>
    </p:spTree>
    <p:extLst>
      <p:ext uri="{BB962C8B-B14F-4D97-AF65-F5344CB8AC3E}">
        <p14:creationId xmlns:p14="http://schemas.microsoft.com/office/powerpoint/2010/main" val="411947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85B3-BF99-C605-66E5-EF66463AC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46FA6-1C0E-3D1F-455B-E8FE0FE82A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653B56-5E4E-9DB3-8B15-473A4EDE69BF}"/>
              </a:ext>
            </a:extLst>
          </p:cNvPr>
          <p:cNvSpPr>
            <a:spLocks noGrp="1"/>
          </p:cNvSpPr>
          <p:nvPr>
            <p:ph type="dt" sz="half" idx="10"/>
          </p:nvPr>
        </p:nvSpPr>
        <p:spPr/>
        <p:txBody>
          <a:bodyPr/>
          <a:lstStyle/>
          <a:p>
            <a:fld id="{FCDA8B9B-2939-4107-A49F-CEE7E4A7A019}" type="datetimeFigureOut">
              <a:rPr lang="en-GB" smtClean="0"/>
              <a:t>26/08/2024</a:t>
            </a:fld>
            <a:endParaRPr lang="en-GB"/>
          </a:p>
        </p:txBody>
      </p:sp>
      <p:sp>
        <p:nvSpPr>
          <p:cNvPr id="5" name="Footer Placeholder 4">
            <a:extLst>
              <a:ext uri="{FF2B5EF4-FFF2-40B4-BE49-F238E27FC236}">
                <a16:creationId xmlns:a16="http://schemas.microsoft.com/office/drawing/2014/main" id="{4A56F309-9661-A63B-DDED-2A68E4C51F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87BE63-F2BC-5FB0-18DA-66E968C28760}"/>
              </a:ext>
            </a:extLst>
          </p:cNvPr>
          <p:cNvSpPr>
            <a:spLocks noGrp="1"/>
          </p:cNvSpPr>
          <p:nvPr>
            <p:ph type="sldNum" sz="quarter" idx="12"/>
          </p:nvPr>
        </p:nvSpPr>
        <p:spPr/>
        <p:txBody>
          <a:bodyPr/>
          <a:lstStyle/>
          <a:p>
            <a:fld id="{C5A06DE3-F824-46D9-9BF5-9D9372F6C4F6}" type="slidenum">
              <a:rPr lang="en-GB" smtClean="0"/>
              <a:t>‹#›</a:t>
            </a:fld>
            <a:endParaRPr lang="en-GB"/>
          </a:p>
        </p:txBody>
      </p:sp>
    </p:spTree>
    <p:extLst>
      <p:ext uri="{BB962C8B-B14F-4D97-AF65-F5344CB8AC3E}">
        <p14:creationId xmlns:p14="http://schemas.microsoft.com/office/powerpoint/2010/main" val="123921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65DB-05D5-7CFE-1F86-2FA66D4BE3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1C62F0-C692-F72E-0DE8-390CC3B9B1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0607EF-A244-5899-58C0-9CB8C2CB54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9A19EA-84C8-06A8-88ED-36C9369C6660}"/>
              </a:ext>
            </a:extLst>
          </p:cNvPr>
          <p:cNvSpPr>
            <a:spLocks noGrp="1"/>
          </p:cNvSpPr>
          <p:nvPr>
            <p:ph type="dt" sz="half" idx="10"/>
          </p:nvPr>
        </p:nvSpPr>
        <p:spPr/>
        <p:txBody>
          <a:bodyPr/>
          <a:lstStyle/>
          <a:p>
            <a:fld id="{FCDA8B9B-2939-4107-A49F-CEE7E4A7A019}" type="datetimeFigureOut">
              <a:rPr lang="en-GB" smtClean="0"/>
              <a:t>26/08/2024</a:t>
            </a:fld>
            <a:endParaRPr lang="en-GB"/>
          </a:p>
        </p:txBody>
      </p:sp>
      <p:sp>
        <p:nvSpPr>
          <p:cNvPr id="6" name="Footer Placeholder 5">
            <a:extLst>
              <a:ext uri="{FF2B5EF4-FFF2-40B4-BE49-F238E27FC236}">
                <a16:creationId xmlns:a16="http://schemas.microsoft.com/office/drawing/2014/main" id="{F43DAF99-596C-2224-3A9F-B8B03EACC9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B958BE-C366-62EF-DF1F-6AF2F9CED58E}"/>
              </a:ext>
            </a:extLst>
          </p:cNvPr>
          <p:cNvSpPr>
            <a:spLocks noGrp="1"/>
          </p:cNvSpPr>
          <p:nvPr>
            <p:ph type="sldNum" sz="quarter" idx="12"/>
          </p:nvPr>
        </p:nvSpPr>
        <p:spPr/>
        <p:txBody>
          <a:bodyPr/>
          <a:lstStyle/>
          <a:p>
            <a:fld id="{C5A06DE3-F824-46D9-9BF5-9D9372F6C4F6}" type="slidenum">
              <a:rPr lang="en-GB" smtClean="0"/>
              <a:t>‹#›</a:t>
            </a:fld>
            <a:endParaRPr lang="en-GB"/>
          </a:p>
        </p:txBody>
      </p:sp>
    </p:spTree>
    <p:extLst>
      <p:ext uri="{BB962C8B-B14F-4D97-AF65-F5344CB8AC3E}">
        <p14:creationId xmlns:p14="http://schemas.microsoft.com/office/powerpoint/2010/main" val="135973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083A-B6B6-3DBF-2A05-482376AF23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F0EBA5-77E7-B5BA-C39D-902F49233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C436C-8302-6AEF-69A1-426D54A82F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B300A3-4BB3-D784-A39E-4F196F688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4963A-24C8-55F9-BC93-4018D68E55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EEFAE9-439F-7905-E61E-84FD1090EFF7}"/>
              </a:ext>
            </a:extLst>
          </p:cNvPr>
          <p:cNvSpPr>
            <a:spLocks noGrp="1"/>
          </p:cNvSpPr>
          <p:nvPr>
            <p:ph type="dt" sz="half" idx="10"/>
          </p:nvPr>
        </p:nvSpPr>
        <p:spPr/>
        <p:txBody>
          <a:bodyPr/>
          <a:lstStyle/>
          <a:p>
            <a:fld id="{FCDA8B9B-2939-4107-A49F-CEE7E4A7A019}" type="datetimeFigureOut">
              <a:rPr lang="en-GB" smtClean="0"/>
              <a:t>26/08/2024</a:t>
            </a:fld>
            <a:endParaRPr lang="en-GB"/>
          </a:p>
        </p:txBody>
      </p:sp>
      <p:sp>
        <p:nvSpPr>
          <p:cNvPr id="8" name="Footer Placeholder 7">
            <a:extLst>
              <a:ext uri="{FF2B5EF4-FFF2-40B4-BE49-F238E27FC236}">
                <a16:creationId xmlns:a16="http://schemas.microsoft.com/office/drawing/2014/main" id="{D126CE45-7CAC-A077-E0E6-33A70CA956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9F7FA4-6125-B531-B324-758FFD72E1D8}"/>
              </a:ext>
            </a:extLst>
          </p:cNvPr>
          <p:cNvSpPr>
            <a:spLocks noGrp="1"/>
          </p:cNvSpPr>
          <p:nvPr>
            <p:ph type="sldNum" sz="quarter" idx="12"/>
          </p:nvPr>
        </p:nvSpPr>
        <p:spPr/>
        <p:txBody>
          <a:bodyPr/>
          <a:lstStyle/>
          <a:p>
            <a:fld id="{C5A06DE3-F824-46D9-9BF5-9D9372F6C4F6}" type="slidenum">
              <a:rPr lang="en-GB" smtClean="0"/>
              <a:t>‹#›</a:t>
            </a:fld>
            <a:endParaRPr lang="en-GB"/>
          </a:p>
        </p:txBody>
      </p:sp>
    </p:spTree>
    <p:extLst>
      <p:ext uri="{BB962C8B-B14F-4D97-AF65-F5344CB8AC3E}">
        <p14:creationId xmlns:p14="http://schemas.microsoft.com/office/powerpoint/2010/main" val="374285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1EEC-D9D4-44F1-B467-D0006ADBE0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A58443-DC48-68ED-CBD2-E6A0A71B18B2}"/>
              </a:ext>
            </a:extLst>
          </p:cNvPr>
          <p:cNvSpPr>
            <a:spLocks noGrp="1"/>
          </p:cNvSpPr>
          <p:nvPr>
            <p:ph type="dt" sz="half" idx="10"/>
          </p:nvPr>
        </p:nvSpPr>
        <p:spPr/>
        <p:txBody>
          <a:bodyPr/>
          <a:lstStyle/>
          <a:p>
            <a:fld id="{FCDA8B9B-2939-4107-A49F-CEE7E4A7A019}" type="datetimeFigureOut">
              <a:rPr lang="en-GB" smtClean="0"/>
              <a:t>26/08/2024</a:t>
            </a:fld>
            <a:endParaRPr lang="en-GB"/>
          </a:p>
        </p:txBody>
      </p:sp>
      <p:sp>
        <p:nvSpPr>
          <p:cNvPr id="4" name="Footer Placeholder 3">
            <a:extLst>
              <a:ext uri="{FF2B5EF4-FFF2-40B4-BE49-F238E27FC236}">
                <a16:creationId xmlns:a16="http://schemas.microsoft.com/office/drawing/2014/main" id="{BC0D2748-C4AF-79D9-34E8-3B1CED032D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6D828E-CD7F-C871-BB31-FB069E95DF19}"/>
              </a:ext>
            </a:extLst>
          </p:cNvPr>
          <p:cNvSpPr>
            <a:spLocks noGrp="1"/>
          </p:cNvSpPr>
          <p:nvPr>
            <p:ph type="sldNum" sz="quarter" idx="12"/>
          </p:nvPr>
        </p:nvSpPr>
        <p:spPr/>
        <p:txBody>
          <a:bodyPr/>
          <a:lstStyle/>
          <a:p>
            <a:fld id="{C5A06DE3-F824-46D9-9BF5-9D9372F6C4F6}" type="slidenum">
              <a:rPr lang="en-GB" smtClean="0"/>
              <a:t>‹#›</a:t>
            </a:fld>
            <a:endParaRPr lang="en-GB"/>
          </a:p>
        </p:txBody>
      </p:sp>
    </p:spTree>
    <p:extLst>
      <p:ext uri="{BB962C8B-B14F-4D97-AF65-F5344CB8AC3E}">
        <p14:creationId xmlns:p14="http://schemas.microsoft.com/office/powerpoint/2010/main" val="360751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FCF11-1288-7DD9-1AFD-BC6B9B133E9C}"/>
              </a:ext>
            </a:extLst>
          </p:cNvPr>
          <p:cNvSpPr>
            <a:spLocks noGrp="1"/>
          </p:cNvSpPr>
          <p:nvPr>
            <p:ph type="dt" sz="half" idx="10"/>
          </p:nvPr>
        </p:nvSpPr>
        <p:spPr/>
        <p:txBody>
          <a:bodyPr/>
          <a:lstStyle/>
          <a:p>
            <a:fld id="{FCDA8B9B-2939-4107-A49F-CEE7E4A7A019}" type="datetimeFigureOut">
              <a:rPr lang="en-GB" smtClean="0"/>
              <a:t>26/08/2024</a:t>
            </a:fld>
            <a:endParaRPr lang="en-GB"/>
          </a:p>
        </p:txBody>
      </p:sp>
      <p:sp>
        <p:nvSpPr>
          <p:cNvPr id="3" name="Footer Placeholder 2">
            <a:extLst>
              <a:ext uri="{FF2B5EF4-FFF2-40B4-BE49-F238E27FC236}">
                <a16:creationId xmlns:a16="http://schemas.microsoft.com/office/drawing/2014/main" id="{D0F728FB-6E70-73A5-63D7-8C1B8A6D15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F6B1B8-5414-D370-288B-10C55211EB45}"/>
              </a:ext>
            </a:extLst>
          </p:cNvPr>
          <p:cNvSpPr>
            <a:spLocks noGrp="1"/>
          </p:cNvSpPr>
          <p:nvPr>
            <p:ph type="sldNum" sz="quarter" idx="12"/>
          </p:nvPr>
        </p:nvSpPr>
        <p:spPr/>
        <p:txBody>
          <a:bodyPr/>
          <a:lstStyle/>
          <a:p>
            <a:fld id="{C5A06DE3-F824-46D9-9BF5-9D9372F6C4F6}" type="slidenum">
              <a:rPr lang="en-GB" smtClean="0"/>
              <a:t>‹#›</a:t>
            </a:fld>
            <a:endParaRPr lang="en-GB"/>
          </a:p>
        </p:txBody>
      </p:sp>
    </p:spTree>
    <p:extLst>
      <p:ext uri="{BB962C8B-B14F-4D97-AF65-F5344CB8AC3E}">
        <p14:creationId xmlns:p14="http://schemas.microsoft.com/office/powerpoint/2010/main" val="66411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042C-6B12-B047-4714-C3CB0F827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5E309B-4834-142F-67B8-722482642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2259D4-C5E5-4B31-2E96-CD2C6E2AB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284CE-E393-DB4A-08C8-0D5C8B626763}"/>
              </a:ext>
            </a:extLst>
          </p:cNvPr>
          <p:cNvSpPr>
            <a:spLocks noGrp="1"/>
          </p:cNvSpPr>
          <p:nvPr>
            <p:ph type="dt" sz="half" idx="10"/>
          </p:nvPr>
        </p:nvSpPr>
        <p:spPr/>
        <p:txBody>
          <a:bodyPr/>
          <a:lstStyle/>
          <a:p>
            <a:fld id="{FCDA8B9B-2939-4107-A49F-CEE7E4A7A019}" type="datetimeFigureOut">
              <a:rPr lang="en-GB" smtClean="0"/>
              <a:t>26/08/2024</a:t>
            </a:fld>
            <a:endParaRPr lang="en-GB"/>
          </a:p>
        </p:txBody>
      </p:sp>
      <p:sp>
        <p:nvSpPr>
          <p:cNvPr id="6" name="Footer Placeholder 5">
            <a:extLst>
              <a:ext uri="{FF2B5EF4-FFF2-40B4-BE49-F238E27FC236}">
                <a16:creationId xmlns:a16="http://schemas.microsoft.com/office/drawing/2014/main" id="{C9C40114-AE38-178B-B72A-1695AEBBF0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1721FA-BD96-942F-BD80-5BEF8F17BC51}"/>
              </a:ext>
            </a:extLst>
          </p:cNvPr>
          <p:cNvSpPr>
            <a:spLocks noGrp="1"/>
          </p:cNvSpPr>
          <p:nvPr>
            <p:ph type="sldNum" sz="quarter" idx="12"/>
          </p:nvPr>
        </p:nvSpPr>
        <p:spPr/>
        <p:txBody>
          <a:bodyPr/>
          <a:lstStyle/>
          <a:p>
            <a:fld id="{C5A06DE3-F824-46D9-9BF5-9D9372F6C4F6}" type="slidenum">
              <a:rPr lang="en-GB" smtClean="0"/>
              <a:t>‹#›</a:t>
            </a:fld>
            <a:endParaRPr lang="en-GB"/>
          </a:p>
        </p:txBody>
      </p:sp>
    </p:spTree>
    <p:extLst>
      <p:ext uri="{BB962C8B-B14F-4D97-AF65-F5344CB8AC3E}">
        <p14:creationId xmlns:p14="http://schemas.microsoft.com/office/powerpoint/2010/main" val="76488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393F-E21B-C6F6-4171-3AE3DACCA1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79BA2B-656F-BA59-2B81-0E6EFCAA1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DEB0E3-F9DD-B70F-5983-FA14301850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C56D2-DC1A-F174-4D37-4D68B80AAEEF}"/>
              </a:ext>
            </a:extLst>
          </p:cNvPr>
          <p:cNvSpPr>
            <a:spLocks noGrp="1"/>
          </p:cNvSpPr>
          <p:nvPr>
            <p:ph type="dt" sz="half" idx="10"/>
          </p:nvPr>
        </p:nvSpPr>
        <p:spPr/>
        <p:txBody>
          <a:bodyPr/>
          <a:lstStyle/>
          <a:p>
            <a:fld id="{FCDA8B9B-2939-4107-A49F-CEE7E4A7A019}" type="datetimeFigureOut">
              <a:rPr lang="en-GB" smtClean="0"/>
              <a:t>26/08/2024</a:t>
            </a:fld>
            <a:endParaRPr lang="en-GB"/>
          </a:p>
        </p:txBody>
      </p:sp>
      <p:sp>
        <p:nvSpPr>
          <p:cNvPr id="6" name="Footer Placeholder 5">
            <a:extLst>
              <a:ext uri="{FF2B5EF4-FFF2-40B4-BE49-F238E27FC236}">
                <a16:creationId xmlns:a16="http://schemas.microsoft.com/office/drawing/2014/main" id="{96B9D9DE-D208-DF75-94F6-B6A215FEF4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188F27-ACD4-084E-98BC-A956BAE65EBA}"/>
              </a:ext>
            </a:extLst>
          </p:cNvPr>
          <p:cNvSpPr>
            <a:spLocks noGrp="1"/>
          </p:cNvSpPr>
          <p:nvPr>
            <p:ph type="sldNum" sz="quarter" idx="12"/>
          </p:nvPr>
        </p:nvSpPr>
        <p:spPr/>
        <p:txBody>
          <a:bodyPr/>
          <a:lstStyle/>
          <a:p>
            <a:fld id="{C5A06DE3-F824-46D9-9BF5-9D9372F6C4F6}" type="slidenum">
              <a:rPr lang="en-GB" smtClean="0"/>
              <a:t>‹#›</a:t>
            </a:fld>
            <a:endParaRPr lang="en-GB"/>
          </a:p>
        </p:txBody>
      </p:sp>
    </p:spTree>
    <p:extLst>
      <p:ext uri="{BB962C8B-B14F-4D97-AF65-F5344CB8AC3E}">
        <p14:creationId xmlns:p14="http://schemas.microsoft.com/office/powerpoint/2010/main" val="305416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8A6BC-F65E-CC3C-6882-4F83A5AAF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210FF1-7D58-3AEF-76A5-8EF8A1580A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53D4FA-F09F-F502-A5B6-2FA4DC6867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DA8B9B-2939-4107-A49F-CEE7E4A7A019}" type="datetimeFigureOut">
              <a:rPr lang="en-GB" smtClean="0"/>
              <a:t>26/08/2024</a:t>
            </a:fld>
            <a:endParaRPr lang="en-GB"/>
          </a:p>
        </p:txBody>
      </p:sp>
      <p:sp>
        <p:nvSpPr>
          <p:cNvPr id="5" name="Footer Placeholder 4">
            <a:extLst>
              <a:ext uri="{FF2B5EF4-FFF2-40B4-BE49-F238E27FC236}">
                <a16:creationId xmlns:a16="http://schemas.microsoft.com/office/drawing/2014/main" id="{15710C1A-4273-F010-A5CE-394FBE751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6BAC2C6-01B6-BAFE-6BA4-2D66DF6ED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A06DE3-F824-46D9-9BF5-9D9372F6C4F6}" type="slidenum">
              <a:rPr lang="en-GB" smtClean="0"/>
              <a:t>‹#›</a:t>
            </a:fld>
            <a:endParaRPr lang="en-GB"/>
          </a:p>
        </p:txBody>
      </p:sp>
    </p:spTree>
    <p:extLst>
      <p:ext uri="{BB962C8B-B14F-4D97-AF65-F5344CB8AC3E}">
        <p14:creationId xmlns:p14="http://schemas.microsoft.com/office/powerpoint/2010/main" val="2697188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observatory.tec.mx/edu-bits-2/sustainable-development-goals-challenge-education-2030agenda" TargetMode="External"/><Relationship Id="rId5" Type="http://schemas.openxmlformats.org/officeDocument/2006/relationships/image" Target="../media/image10.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D11DD2B-DC9D-D59B-E20B-6F67506673C5}"/>
              </a:ext>
            </a:extLst>
          </p:cNvPr>
          <p:cNvPicPr>
            <a:picLocks noChangeAspect="1" noChangeArrowheads="1"/>
          </p:cNvPicPr>
          <p:nvPr/>
        </p:nvPicPr>
        <p:blipFill rotWithShape="1">
          <a:blip r:embed="rId3">
            <a:alphaModFix/>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r="23112" b="1"/>
          <a:stretch/>
        </p:blipFill>
        <p:spPr bwMode="auto">
          <a:xfrm>
            <a:off x="20" y="29748"/>
            <a:ext cx="12191980" cy="6857999"/>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0C301EF-5482-6BAB-82C8-5536F5A3D0F6}"/>
              </a:ext>
            </a:extLst>
          </p:cNvPr>
          <p:cNvSpPr/>
          <p:nvPr/>
        </p:nvSpPr>
        <p:spPr>
          <a:xfrm>
            <a:off x="1314866" y="-28263"/>
            <a:ext cx="8817569" cy="1261884"/>
          </a:xfrm>
          <a:prstGeom prst="rect">
            <a:avLst/>
          </a:prstGeom>
          <a:noFill/>
        </p:spPr>
        <p:txBody>
          <a:bodyPr wrap="square" lIns="91440" tIns="45720" rIns="91440" bIns="45720">
            <a:spAutoFit/>
          </a:bodyPr>
          <a:lstStyle/>
          <a:p>
            <a:pPr algn="ctr"/>
            <a:r>
              <a:rPr lang="en-GB" sz="32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South Park Primary School</a:t>
            </a:r>
          </a:p>
          <a:p>
            <a:pPr algn="ctr"/>
            <a:r>
              <a:rPr lang="en-GB" b="1" i="1" dirty="0">
                <a:ln w="9525">
                  <a:solidFill>
                    <a:schemeClr val="bg1"/>
                  </a:solidFill>
                  <a:prstDash val="solid"/>
                </a:ln>
                <a:effectLst>
                  <a:outerShdw blurRad="12700" dist="38100" dir="2700000" algn="tl" rotWithShape="0">
                    <a:schemeClr val="bg1">
                      <a:lumMod val="50000"/>
                    </a:schemeClr>
                  </a:outerShdw>
                </a:effectLst>
              </a:rPr>
              <a:t>Curriculum Rationale &amp; Design</a:t>
            </a:r>
          </a:p>
          <a:p>
            <a:pPr algn="ctr"/>
            <a:endParaRPr lang="en-GB" sz="24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027" name="Picture 3">
            <a:extLst>
              <a:ext uri="{FF2B5EF4-FFF2-40B4-BE49-F238E27FC236}">
                <a16:creationId xmlns:a16="http://schemas.microsoft.com/office/drawing/2014/main" id="{0A7575EF-4554-EE86-5348-06B0757E8F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637" r="2118"/>
          <a:stretch>
            <a:fillRect/>
          </a:stretch>
        </p:blipFill>
        <p:spPr bwMode="auto">
          <a:xfrm>
            <a:off x="63732" y="1037122"/>
            <a:ext cx="1266017" cy="1271153"/>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2">
            <a:extLst>
              <a:ext uri="{FF2B5EF4-FFF2-40B4-BE49-F238E27FC236}">
                <a16:creationId xmlns:a16="http://schemas.microsoft.com/office/drawing/2014/main" id="{6C7A4D4C-019F-8265-F3A1-B72FEAE57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89" t="1691" r="1689" b="4276"/>
          <a:stretch>
            <a:fillRect/>
          </a:stretch>
        </p:blipFill>
        <p:spPr bwMode="auto">
          <a:xfrm>
            <a:off x="10330220" y="1008412"/>
            <a:ext cx="1861780" cy="1190711"/>
          </a:xfrm>
          <a:prstGeom prst="rect">
            <a:avLst/>
          </a:prstGeom>
          <a:noFill/>
          <a:ln w="25400" algn="ctr">
            <a:solidFill>
              <a:srgbClr val="00006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3">
            <a:extLst>
              <a:ext uri="{FF2B5EF4-FFF2-40B4-BE49-F238E27FC236}">
                <a16:creationId xmlns:a16="http://schemas.microsoft.com/office/drawing/2014/main" id="{86691C28-11AD-E11E-BE08-83753557EA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3788" y="4238860"/>
            <a:ext cx="940015" cy="1238954"/>
          </a:xfrm>
          <a:prstGeom prst="rect">
            <a:avLst/>
          </a:prstGeom>
          <a:noFill/>
          <a:ln w="28575" algn="ctr">
            <a:solidFill>
              <a:srgbClr val="00006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4">
            <a:extLst>
              <a:ext uri="{FF2B5EF4-FFF2-40B4-BE49-F238E27FC236}">
                <a16:creationId xmlns:a16="http://schemas.microsoft.com/office/drawing/2014/main" id="{5638D272-6ED0-034A-308E-4C21EAB56B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4811" r="11374"/>
          <a:stretch>
            <a:fillRect/>
          </a:stretch>
        </p:blipFill>
        <p:spPr bwMode="auto">
          <a:xfrm>
            <a:off x="19166" y="5558838"/>
            <a:ext cx="1295699" cy="1247839"/>
          </a:xfrm>
          <a:prstGeom prst="rect">
            <a:avLst/>
          </a:prstGeom>
          <a:noFill/>
          <a:ln w="25400" algn="ctr">
            <a:solidFill>
              <a:srgbClr val="00006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a:extLst>
              <a:ext uri="{FF2B5EF4-FFF2-40B4-BE49-F238E27FC236}">
                <a16:creationId xmlns:a16="http://schemas.microsoft.com/office/drawing/2014/main" id="{C782CA41-002B-6D3D-7C3E-7547F33C3F38}"/>
              </a:ext>
            </a:extLst>
          </p:cNvPr>
          <p:cNvSpPr txBox="1"/>
          <p:nvPr/>
        </p:nvSpPr>
        <p:spPr>
          <a:xfrm>
            <a:off x="2906486" y="1632857"/>
            <a:ext cx="6580414" cy="2155372"/>
          </a:xfrm>
          <a:prstGeom prst="rect">
            <a:avLst/>
          </a:prstGeom>
          <a:noFill/>
        </p:spPr>
        <p:txBody>
          <a:bodyPr wrap="square" rtlCol="0">
            <a:spAutoFit/>
          </a:bodyPr>
          <a:lstStyle/>
          <a:p>
            <a:endParaRPr lang="en-GB" dirty="0"/>
          </a:p>
        </p:txBody>
      </p:sp>
      <p:sp>
        <p:nvSpPr>
          <p:cNvPr id="14" name="TextBox 13">
            <a:extLst>
              <a:ext uri="{FF2B5EF4-FFF2-40B4-BE49-F238E27FC236}">
                <a16:creationId xmlns:a16="http://schemas.microsoft.com/office/drawing/2014/main" id="{8E74A4E9-54E2-277C-6E91-B32496B19905}"/>
              </a:ext>
            </a:extLst>
          </p:cNvPr>
          <p:cNvSpPr txBox="1"/>
          <p:nvPr/>
        </p:nvSpPr>
        <p:spPr>
          <a:xfrm>
            <a:off x="2905419" y="1028149"/>
            <a:ext cx="6403432" cy="2723823"/>
          </a:xfrm>
          <a:prstGeom prst="rect">
            <a:avLst/>
          </a:prstGeom>
          <a:solidFill>
            <a:schemeClr val="tx1"/>
          </a:solidFill>
          <a:ln w="38100">
            <a:solidFill>
              <a:srgbClr val="FF0000"/>
            </a:solidFill>
          </a:ln>
          <a:effectLst>
            <a:glow rad="63500">
              <a:schemeClr val="accent1">
                <a:satMod val="175000"/>
                <a:alpha val="40000"/>
              </a:schemeClr>
            </a:glow>
          </a:effectLst>
        </p:spPr>
        <p:txBody>
          <a:bodyPr wrap="square" rtlCol="0">
            <a:spAutoFit/>
          </a:bodyPr>
          <a:lstStyle/>
          <a:p>
            <a:r>
              <a:rPr lang="en-GB" sz="900" b="0" i="0" u="none" strike="noStrike" baseline="0" dirty="0">
                <a:solidFill>
                  <a:srgbClr val="000000"/>
                </a:solidFill>
                <a:latin typeface="Adobe Heiti Std R" panose="020B0400000000000000" pitchFamily="34" charset="-128"/>
                <a:ea typeface="Adobe Heiti Std R" panose="020B0400000000000000" pitchFamily="34" charset="-128"/>
              </a:rPr>
              <a:t>The decisions we make as a school will be based on a commitment to ensuring that our children’s health, wellbeing and progress are our prime concern: </a:t>
            </a:r>
            <a:r>
              <a:rPr lang="en-GB" sz="900" b="1" i="0" u="none" strike="noStrike" baseline="0" dirty="0">
                <a:solidFill>
                  <a:srgbClr val="FF0000"/>
                </a:solidFill>
                <a:latin typeface="Adobe Heiti Std R" panose="020B0400000000000000" pitchFamily="34" charset="-128"/>
                <a:ea typeface="Adobe Heiti Std R" panose="020B0400000000000000" pitchFamily="34" charset="-128"/>
              </a:rPr>
              <a:t>Children First! </a:t>
            </a:r>
          </a:p>
          <a:p>
            <a:pPr marL="171450" indent="-171450">
              <a:buFont typeface="Wingdings" panose="05000000000000000000" pitchFamily="2" charset="2"/>
              <a:buChar char="ü"/>
            </a:pPr>
            <a:r>
              <a:rPr lang="en-GB" sz="900" b="0" i="0" u="none" strike="noStrike" baseline="0" dirty="0">
                <a:solidFill>
                  <a:srgbClr val="000000"/>
                </a:solidFill>
                <a:latin typeface="Adobe Heiti Std R" panose="020B0400000000000000" pitchFamily="34" charset="-128"/>
                <a:ea typeface="Adobe Heiti Std R" panose="020B0400000000000000" pitchFamily="34" charset="-128"/>
              </a:rPr>
              <a:t>We aim to provide a safe and stimulating environment where all children can achieve their full potential. </a:t>
            </a:r>
          </a:p>
          <a:p>
            <a:pPr marL="171450" indent="-171450">
              <a:buFont typeface="Wingdings" panose="05000000000000000000" pitchFamily="2" charset="2"/>
              <a:buChar char="ü"/>
            </a:pPr>
            <a:r>
              <a:rPr lang="en-GB" sz="900" b="0" i="0" u="none" strike="noStrike" baseline="0" dirty="0">
                <a:solidFill>
                  <a:srgbClr val="000000"/>
                </a:solidFill>
                <a:latin typeface="Adobe Heiti Std R" panose="020B0400000000000000" pitchFamily="34" charset="-128"/>
                <a:ea typeface="Adobe Heiti Std R" panose="020B0400000000000000" pitchFamily="34" charset="-128"/>
              </a:rPr>
              <a:t>We aim to enable children to become successful learners, confident individuals, responsible citizens and effective contributors. </a:t>
            </a:r>
          </a:p>
          <a:p>
            <a:pPr marL="171450" indent="-171450">
              <a:buFont typeface="Wingdings" panose="05000000000000000000" pitchFamily="2" charset="2"/>
              <a:buChar char="ü"/>
            </a:pPr>
            <a:r>
              <a:rPr lang="en-GB" sz="900" b="0" i="0" u="none" strike="noStrike" baseline="0" dirty="0">
                <a:solidFill>
                  <a:srgbClr val="000000"/>
                </a:solidFill>
                <a:latin typeface="Adobe Heiti Std R" panose="020B0400000000000000" pitchFamily="34" charset="-128"/>
                <a:ea typeface="Adobe Heiti Std R" panose="020B0400000000000000" pitchFamily="34" charset="-128"/>
              </a:rPr>
              <a:t>We aim to empower staff to develop to their full potential and develop leadership capacity. </a:t>
            </a:r>
          </a:p>
          <a:p>
            <a:pPr marL="171450" indent="-171450">
              <a:buFont typeface="Wingdings" panose="05000000000000000000" pitchFamily="2" charset="2"/>
              <a:buChar char="ü"/>
            </a:pPr>
            <a:r>
              <a:rPr lang="en-GB" sz="900" b="0" i="0" u="none" strike="noStrike" baseline="0" dirty="0">
                <a:solidFill>
                  <a:srgbClr val="000000"/>
                </a:solidFill>
                <a:latin typeface="Adobe Heiti Std R" panose="020B0400000000000000" pitchFamily="34" charset="-128"/>
                <a:ea typeface="Adobe Heiti Std R" panose="020B0400000000000000" pitchFamily="34" charset="-128"/>
              </a:rPr>
              <a:t>Teaching staff are empowered to implement a range of effective approaches and strategies to provide enriching </a:t>
            </a:r>
            <a:r>
              <a:rPr lang="en-GB" sz="900" b="0" i="0" u="none" strike="noStrike" baseline="0">
                <a:solidFill>
                  <a:srgbClr val="000000"/>
                </a:solidFill>
                <a:latin typeface="Adobe Heiti Std R" panose="020B0400000000000000" pitchFamily="34" charset="-128"/>
                <a:ea typeface="Adobe Heiti Std R" panose="020B0400000000000000" pitchFamily="34" charset="-128"/>
              </a:rPr>
              <a:t>learning experiences</a:t>
            </a:r>
            <a:endParaRPr lang="en-GB" sz="900" b="0" i="0" u="none" strike="noStrike" baseline="0" dirty="0">
              <a:solidFill>
                <a:srgbClr val="000000"/>
              </a:solidFill>
              <a:latin typeface="Adobe Heiti Std R" panose="020B0400000000000000" pitchFamily="34" charset="-128"/>
              <a:ea typeface="Adobe Heiti Std R" panose="020B0400000000000000" pitchFamily="34" charset="-128"/>
            </a:endParaRPr>
          </a:p>
          <a:p>
            <a:pPr marL="171450" indent="-171450">
              <a:buFont typeface="Wingdings" panose="05000000000000000000" pitchFamily="2" charset="2"/>
              <a:buChar char="ü"/>
            </a:pPr>
            <a:r>
              <a:rPr lang="en-GB" sz="900" b="0" i="0" u="none" strike="noStrike" baseline="0" dirty="0">
                <a:solidFill>
                  <a:srgbClr val="000000"/>
                </a:solidFill>
                <a:latin typeface="Adobe Heiti Std R" panose="020B0400000000000000" pitchFamily="34" charset="-128"/>
                <a:ea typeface="Adobe Heiti Std R" panose="020B0400000000000000" pitchFamily="34" charset="-128"/>
              </a:rPr>
              <a:t>We aim to promote partnership and engagement with the wider community for the benefit of the school and the community. </a:t>
            </a:r>
          </a:p>
          <a:p>
            <a:pPr marL="171450" indent="-171450">
              <a:buFont typeface="Wingdings" panose="05000000000000000000" pitchFamily="2" charset="2"/>
              <a:buChar char="ü"/>
            </a:pPr>
            <a:r>
              <a:rPr lang="en-GB" sz="900" b="0" i="0" u="none" strike="noStrike" baseline="0" dirty="0">
                <a:solidFill>
                  <a:srgbClr val="000000"/>
                </a:solidFill>
                <a:latin typeface="Adobe Heiti Std R" panose="020B0400000000000000" pitchFamily="34" charset="-128"/>
                <a:ea typeface="Adobe Heiti Std R" panose="020B0400000000000000" pitchFamily="34" charset="-128"/>
              </a:rPr>
              <a:t>Through continued self evaluation, consultation and improvement we aim to offer the highest quality education for pupils in an environment in which the pupils feel secure, valued and confident. </a:t>
            </a:r>
          </a:p>
          <a:p>
            <a:pPr marL="171450" indent="-171450">
              <a:buFont typeface="Wingdings" panose="05000000000000000000" pitchFamily="2" charset="2"/>
              <a:buChar char="ü"/>
            </a:pPr>
            <a:r>
              <a:rPr lang="en-GB" sz="900" b="0" i="0" u="none" strike="noStrike" baseline="0" dirty="0">
                <a:solidFill>
                  <a:srgbClr val="000000"/>
                </a:solidFill>
                <a:latin typeface="Adobe Heiti Std R" panose="020B0400000000000000" pitchFamily="34" charset="-128"/>
                <a:ea typeface="Adobe Heiti Std R" panose="020B0400000000000000" pitchFamily="34" charset="-128"/>
              </a:rPr>
              <a:t>We aim to involve all stakeholders and effectively use local and national guidelines to produce effective policies and planning. </a:t>
            </a:r>
          </a:p>
          <a:p>
            <a:pPr marL="171450" indent="-171450">
              <a:buFont typeface="Wingdings" panose="05000000000000000000" pitchFamily="2" charset="2"/>
              <a:buChar char="ü"/>
            </a:pPr>
            <a:r>
              <a:rPr lang="en-GB" sz="900" b="0" i="0" u="none" strike="noStrike" baseline="0" dirty="0">
                <a:solidFill>
                  <a:srgbClr val="000000"/>
                </a:solidFill>
                <a:latin typeface="Adobe Heiti Std R" panose="020B0400000000000000" pitchFamily="34" charset="-128"/>
                <a:ea typeface="Adobe Heiti Std R" panose="020B0400000000000000" pitchFamily="34" charset="-128"/>
              </a:rPr>
              <a:t>Through the professional review and development process and high quality CLPL opportunities, we will support and encourage all staff to carry out their roles effectively. </a:t>
            </a:r>
          </a:p>
          <a:p>
            <a:pPr marL="171450" indent="-171450">
              <a:buFont typeface="Wingdings" panose="05000000000000000000" pitchFamily="2" charset="2"/>
              <a:buChar char="ü"/>
            </a:pPr>
            <a:r>
              <a:rPr lang="en-GB" sz="900" b="0" i="0" u="none" strike="noStrike" baseline="0" dirty="0">
                <a:solidFill>
                  <a:srgbClr val="000000"/>
                </a:solidFill>
                <a:latin typeface="Adobe Heiti Std R" panose="020B0400000000000000" pitchFamily="34" charset="-128"/>
                <a:ea typeface="Adobe Heiti Std R" panose="020B0400000000000000" pitchFamily="34" charset="-128"/>
              </a:rPr>
              <a:t>We aim to maximise the use of our resources and our partnerships with other agencies for the benefit of the school. </a:t>
            </a:r>
          </a:p>
          <a:p>
            <a:pPr marL="171450" indent="-171450">
              <a:buFont typeface="Wingdings" panose="05000000000000000000" pitchFamily="2" charset="2"/>
              <a:buChar char="ü"/>
            </a:pPr>
            <a:r>
              <a:rPr lang="en-GB" sz="900" b="0" i="0" u="none" strike="noStrike" baseline="0" dirty="0">
                <a:solidFill>
                  <a:srgbClr val="000000"/>
                </a:solidFill>
                <a:latin typeface="Adobe Heiti Std R" panose="020B0400000000000000" pitchFamily="34" charset="-128"/>
                <a:ea typeface="Adobe Heiti Std R" panose="020B0400000000000000" pitchFamily="34" charset="-128"/>
              </a:rPr>
              <a:t>Through a system of distributive leadership we aim to develop leadership capacity at all levels to take forward the shared vision of the school. </a:t>
            </a:r>
            <a:endParaRPr lang="en-GB" sz="900" dirty="0">
              <a:latin typeface="Adobe Heiti Std R" panose="020B0400000000000000" pitchFamily="34" charset="-128"/>
              <a:ea typeface="Adobe Heiti Std R" panose="020B0400000000000000" pitchFamily="34" charset="-128"/>
            </a:endParaRPr>
          </a:p>
        </p:txBody>
      </p:sp>
      <p:sp>
        <p:nvSpPr>
          <p:cNvPr id="15" name="TextBox 14">
            <a:extLst>
              <a:ext uri="{FF2B5EF4-FFF2-40B4-BE49-F238E27FC236}">
                <a16:creationId xmlns:a16="http://schemas.microsoft.com/office/drawing/2014/main" id="{BC8E4A84-7A7D-333E-CDFD-90DE0C18873D}"/>
              </a:ext>
            </a:extLst>
          </p:cNvPr>
          <p:cNvSpPr txBox="1"/>
          <p:nvPr/>
        </p:nvSpPr>
        <p:spPr>
          <a:xfrm>
            <a:off x="3404093" y="679624"/>
            <a:ext cx="6350000" cy="369332"/>
          </a:xfrm>
          <a:prstGeom prst="rect">
            <a:avLst/>
          </a:prstGeom>
          <a:noFill/>
        </p:spPr>
        <p:txBody>
          <a:bodyPr wrap="square" rtlCol="0">
            <a:spAutoFit/>
          </a:bodyPr>
          <a:lstStyle/>
          <a:p>
            <a:r>
              <a:rPr lang="en-GB" sz="1200" b="1" i="1" u="none" strike="noStrike" baseline="0" dirty="0">
                <a:solidFill>
                  <a:schemeClr val="bg1"/>
                </a:solidFill>
                <a:latin typeface="Adobe Heiti Std R" panose="020B0400000000000000" pitchFamily="34" charset="-128"/>
                <a:ea typeface="Adobe Heiti Std R" panose="020B0400000000000000" pitchFamily="34" charset="-128"/>
              </a:rPr>
              <a:t>In South Park we aspire to </a:t>
            </a:r>
            <a:r>
              <a:rPr lang="en-GB" sz="1800" b="1" i="0" dirty="0" err="1">
                <a:solidFill>
                  <a:srgbClr val="C82613"/>
                </a:solidFill>
                <a:effectLst/>
                <a:latin typeface="Calibri" panose="020F0502020204030204" pitchFamily="34" charset="0"/>
              </a:rPr>
              <a:t>R</a:t>
            </a:r>
            <a:r>
              <a:rPr lang="en-GB" sz="1800" b="1" i="0" dirty="0" err="1">
                <a:solidFill>
                  <a:srgbClr val="763E9B"/>
                </a:solidFill>
                <a:effectLst/>
                <a:latin typeface="Calibri" panose="020F0502020204030204" pitchFamily="34" charset="0"/>
              </a:rPr>
              <a:t>E</a:t>
            </a:r>
            <a:r>
              <a:rPr lang="en-GB" sz="1800" b="1" i="0" dirty="0" err="1">
                <a:solidFill>
                  <a:srgbClr val="92D050"/>
                </a:solidFill>
                <a:effectLst/>
                <a:latin typeface="Calibri" panose="020F0502020204030204" pitchFamily="34" charset="0"/>
              </a:rPr>
              <a:t>A</a:t>
            </a:r>
            <a:r>
              <a:rPr lang="en-GB" sz="1800" b="1" i="0" dirty="0" err="1">
                <a:solidFill>
                  <a:srgbClr val="0C64C0"/>
                </a:solidFill>
                <a:effectLst/>
                <a:latin typeface="Calibri" panose="020F0502020204030204" pitchFamily="34" charset="0"/>
              </a:rPr>
              <a:t>C</a:t>
            </a:r>
            <a:r>
              <a:rPr lang="en-GB" sz="1800" b="1" i="0" dirty="0" err="1">
                <a:solidFill>
                  <a:srgbClr val="DE6A19"/>
                </a:solidFill>
                <a:effectLst/>
                <a:latin typeface="Calibri" panose="020F0502020204030204" pitchFamily="34" charset="0"/>
              </a:rPr>
              <a:t>H</a:t>
            </a:r>
            <a:r>
              <a:rPr lang="en-GB" sz="1200" b="1" i="1" u="none" strike="noStrike" baseline="0" dirty="0" err="1">
                <a:solidFill>
                  <a:schemeClr val="bg1"/>
                </a:solidFill>
                <a:latin typeface="Adobe Heiti Std R" panose="020B0400000000000000" pitchFamily="34" charset="-128"/>
                <a:ea typeface="Adobe Heiti Std R" panose="020B0400000000000000" pitchFamily="34" charset="-128"/>
              </a:rPr>
              <a:t>excellence</a:t>
            </a:r>
            <a:r>
              <a:rPr lang="en-GB" sz="1200" b="1" i="1" u="none" strike="noStrike" baseline="0" dirty="0">
                <a:solidFill>
                  <a:schemeClr val="bg1"/>
                </a:solidFill>
                <a:latin typeface="Adobe Heiti Std R" panose="020B0400000000000000" pitchFamily="34" charset="-128"/>
                <a:ea typeface="Adobe Heiti Std R" panose="020B0400000000000000" pitchFamily="34" charset="-128"/>
              </a:rPr>
              <a:t> in all that we do...</a:t>
            </a:r>
            <a:r>
              <a:rPr lang="en-GB" sz="1800" b="1" i="1" u="none" strike="noStrike" baseline="0" dirty="0">
                <a:solidFill>
                  <a:srgbClr val="6F2F9F"/>
                </a:solidFill>
                <a:latin typeface="Adobe Heiti Std R" panose="020B0400000000000000" pitchFamily="34" charset="-128"/>
                <a:ea typeface="Adobe Heiti Std R" panose="020B0400000000000000" pitchFamily="34" charset="-128"/>
              </a:rPr>
              <a:t> </a:t>
            </a:r>
            <a:endParaRPr lang="en-GB" dirty="0">
              <a:latin typeface="Adobe Heiti Std R" panose="020B0400000000000000" pitchFamily="34" charset="-128"/>
              <a:ea typeface="Adobe Heiti Std R" panose="020B0400000000000000" pitchFamily="34" charset="-128"/>
            </a:endParaRPr>
          </a:p>
        </p:txBody>
      </p:sp>
      <p:sp>
        <p:nvSpPr>
          <p:cNvPr id="16" name="Star: 5 Points 15">
            <a:extLst>
              <a:ext uri="{FF2B5EF4-FFF2-40B4-BE49-F238E27FC236}">
                <a16:creationId xmlns:a16="http://schemas.microsoft.com/office/drawing/2014/main" id="{13627F00-5DCF-AEFD-9DE6-A0CCA09541B7}"/>
              </a:ext>
            </a:extLst>
          </p:cNvPr>
          <p:cNvSpPr/>
          <p:nvPr/>
        </p:nvSpPr>
        <p:spPr>
          <a:xfrm>
            <a:off x="255276" y="57816"/>
            <a:ext cx="849115" cy="93782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46C9D74-E115-5C95-9B54-280130A22000}"/>
              </a:ext>
            </a:extLst>
          </p:cNvPr>
          <p:cNvSpPr txBox="1"/>
          <p:nvPr/>
        </p:nvSpPr>
        <p:spPr>
          <a:xfrm>
            <a:off x="304905" y="392193"/>
            <a:ext cx="1024844" cy="276999"/>
          </a:xfrm>
          <a:prstGeom prst="rect">
            <a:avLst/>
          </a:prstGeom>
          <a:noFill/>
        </p:spPr>
        <p:txBody>
          <a:bodyPr wrap="square" rtlCol="0">
            <a:spAutoFit/>
          </a:bodyPr>
          <a:lstStyle/>
          <a:p>
            <a:r>
              <a:rPr lang="en-GB" sz="1200" b="1" dirty="0"/>
              <a:t>GIRFEC</a:t>
            </a:r>
          </a:p>
        </p:txBody>
      </p:sp>
      <p:sp>
        <p:nvSpPr>
          <p:cNvPr id="18" name="Star: 5 Points 17">
            <a:extLst>
              <a:ext uri="{FF2B5EF4-FFF2-40B4-BE49-F238E27FC236}">
                <a16:creationId xmlns:a16="http://schemas.microsoft.com/office/drawing/2014/main" id="{55D869D3-7B5A-0294-A3B7-FA97CB8B11E0}"/>
              </a:ext>
            </a:extLst>
          </p:cNvPr>
          <p:cNvSpPr/>
          <p:nvPr/>
        </p:nvSpPr>
        <p:spPr>
          <a:xfrm>
            <a:off x="224434" y="4605500"/>
            <a:ext cx="849115" cy="93782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79E9A02-DBB9-D66A-A35F-384F67951BB6}"/>
              </a:ext>
            </a:extLst>
          </p:cNvPr>
          <p:cNvSpPr txBox="1"/>
          <p:nvPr/>
        </p:nvSpPr>
        <p:spPr>
          <a:xfrm>
            <a:off x="358944" y="4921152"/>
            <a:ext cx="1024844" cy="276999"/>
          </a:xfrm>
          <a:prstGeom prst="rect">
            <a:avLst/>
          </a:prstGeom>
          <a:noFill/>
        </p:spPr>
        <p:txBody>
          <a:bodyPr wrap="square" rtlCol="0">
            <a:spAutoFit/>
          </a:bodyPr>
          <a:lstStyle/>
          <a:p>
            <a:r>
              <a:rPr lang="en-GB" sz="1200" b="1" dirty="0"/>
              <a:t>DYWF</a:t>
            </a:r>
          </a:p>
        </p:txBody>
      </p:sp>
      <p:sp>
        <p:nvSpPr>
          <p:cNvPr id="20" name="Star: 5 Points 19">
            <a:extLst>
              <a:ext uri="{FF2B5EF4-FFF2-40B4-BE49-F238E27FC236}">
                <a16:creationId xmlns:a16="http://schemas.microsoft.com/office/drawing/2014/main" id="{714D58E2-6080-39B0-B5F6-8A8E2BDB8EDD}"/>
              </a:ext>
            </a:extLst>
          </p:cNvPr>
          <p:cNvSpPr/>
          <p:nvPr/>
        </p:nvSpPr>
        <p:spPr>
          <a:xfrm>
            <a:off x="11087609" y="-17422"/>
            <a:ext cx="849115" cy="93782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67BC777-6D25-BB15-3622-D10BD000D623}"/>
              </a:ext>
            </a:extLst>
          </p:cNvPr>
          <p:cNvSpPr txBox="1"/>
          <p:nvPr/>
        </p:nvSpPr>
        <p:spPr>
          <a:xfrm>
            <a:off x="11266049" y="312991"/>
            <a:ext cx="1024844" cy="276999"/>
          </a:xfrm>
          <a:prstGeom prst="rect">
            <a:avLst/>
          </a:prstGeom>
          <a:noFill/>
        </p:spPr>
        <p:txBody>
          <a:bodyPr wrap="square" rtlCol="0">
            <a:spAutoFit/>
          </a:bodyPr>
          <a:lstStyle/>
          <a:p>
            <a:r>
              <a:rPr lang="en-GB" sz="1200" b="1" dirty="0" err="1"/>
              <a:t>CfE</a:t>
            </a:r>
            <a:endParaRPr lang="en-GB" sz="1200" b="1" dirty="0"/>
          </a:p>
        </p:txBody>
      </p:sp>
      <p:sp>
        <p:nvSpPr>
          <p:cNvPr id="23" name="Star: 5 Points 22">
            <a:extLst>
              <a:ext uri="{FF2B5EF4-FFF2-40B4-BE49-F238E27FC236}">
                <a16:creationId xmlns:a16="http://schemas.microsoft.com/office/drawing/2014/main" id="{45EFD7EA-5038-AA00-9B57-843838D024FC}"/>
              </a:ext>
            </a:extLst>
          </p:cNvPr>
          <p:cNvSpPr/>
          <p:nvPr/>
        </p:nvSpPr>
        <p:spPr>
          <a:xfrm>
            <a:off x="11297106" y="4638053"/>
            <a:ext cx="849115" cy="93782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970D8FD6-F3FB-3016-CA3E-EA9F7DB032BE}"/>
              </a:ext>
            </a:extLst>
          </p:cNvPr>
          <p:cNvSpPr txBox="1"/>
          <p:nvPr/>
        </p:nvSpPr>
        <p:spPr>
          <a:xfrm>
            <a:off x="11320634" y="4941660"/>
            <a:ext cx="1024844" cy="276999"/>
          </a:xfrm>
          <a:prstGeom prst="rect">
            <a:avLst/>
          </a:prstGeom>
          <a:noFill/>
        </p:spPr>
        <p:txBody>
          <a:bodyPr wrap="square" rtlCol="0">
            <a:spAutoFit/>
          </a:bodyPr>
          <a:lstStyle/>
          <a:p>
            <a:r>
              <a:rPr lang="en-GB" sz="1200" b="1" dirty="0"/>
              <a:t>HGIOs4</a:t>
            </a:r>
          </a:p>
        </p:txBody>
      </p:sp>
      <p:pic>
        <p:nvPicPr>
          <p:cNvPr id="30" name="Picture 29" descr="A diagram of quality control&#10;&#10;Description automatically generated">
            <a:extLst>
              <a:ext uri="{FF2B5EF4-FFF2-40B4-BE49-F238E27FC236}">
                <a16:creationId xmlns:a16="http://schemas.microsoft.com/office/drawing/2014/main" id="{1C3348F3-6892-9CEA-18A5-CF10965F56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75249" y="2284083"/>
            <a:ext cx="1907891" cy="1869733"/>
          </a:xfrm>
          <a:prstGeom prst="rect">
            <a:avLst/>
          </a:prstGeom>
        </p:spPr>
      </p:pic>
      <p:sp>
        <p:nvSpPr>
          <p:cNvPr id="31" name="Scroll: Horizontal 30">
            <a:extLst>
              <a:ext uri="{FF2B5EF4-FFF2-40B4-BE49-F238E27FC236}">
                <a16:creationId xmlns:a16="http://schemas.microsoft.com/office/drawing/2014/main" id="{3B3403F0-6187-32F1-B6C8-584A83CA218A}"/>
              </a:ext>
            </a:extLst>
          </p:cNvPr>
          <p:cNvSpPr/>
          <p:nvPr/>
        </p:nvSpPr>
        <p:spPr>
          <a:xfrm>
            <a:off x="2114522" y="5299437"/>
            <a:ext cx="1237916" cy="1105910"/>
          </a:xfrm>
          <a:prstGeom prst="horizontalScroll">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dirty="0"/>
              <a:t>South Park </a:t>
            </a:r>
          </a:p>
          <a:p>
            <a:pPr algn="ctr"/>
            <a:r>
              <a:rPr lang="en-GB" sz="1300" dirty="0"/>
              <a:t>Community</a:t>
            </a:r>
          </a:p>
        </p:txBody>
      </p:sp>
      <p:sp>
        <p:nvSpPr>
          <p:cNvPr id="32" name="Scroll: Horizontal 31">
            <a:extLst>
              <a:ext uri="{FF2B5EF4-FFF2-40B4-BE49-F238E27FC236}">
                <a16:creationId xmlns:a16="http://schemas.microsoft.com/office/drawing/2014/main" id="{762B0ECB-2D46-CD2C-2859-80A898B1A862}"/>
              </a:ext>
            </a:extLst>
          </p:cNvPr>
          <p:cNvSpPr/>
          <p:nvPr/>
        </p:nvSpPr>
        <p:spPr>
          <a:xfrm>
            <a:off x="8704150" y="5225143"/>
            <a:ext cx="1237916" cy="1105910"/>
          </a:xfrm>
          <a:prstGeom prst="horizontalScroll">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South Park </a:t>
            </a:r>
          </a:p>
          <a:p>
            <a:pPr algn="ctr"/>
            <a:r>
              <a:rPr lang="en-GB" sz="1400" dirty="0"/>
              <a:t>Primary</a:t>
            </a:r>
          </a:p>
        </p:txBody>
      </p:sp>
      <p:sp>
        <p:nvSpPr>
          <p:cNvPr id="36" name="Scroll: Horizontal 35">
            <a:extLst>
              <a:ext uri="{FF2B5EF4-FFF2-40B4-BE49-F238E27FC236}">
                <a16:creationId xmlns:a16="http://schemas.microsoft.com/office/drawing/2014/main" id="{6036268A-F5BB-7EA3-F211-EE82B1F553D3}"/>
              </a:ext>
            </a:extLst>
          </p:cNvPr>
          <p:cNvSpPr/>
          <p:nvPr/>
        </p:nvSpPr>
        <p:spPr>
          <a:xfrm>
            <a:off x="5376355" y="3489607"/>
            <a:ext cx="1501471" cy="1524885"/>
          </a:xfrm>
          <a:prstGeom prst="horizontalScroll">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Our Learning Journey</a:t>
            </a:r>
          </a:p>
        </p:txBody>
      </p:sp>
      <p:sp>
        <p:nvSpPr>
          <p:cNvPr id="37" name="Star: 5 Points 36">
            <a:extLst>
              <a:ext uri="{FF2B5EF4-FFF2-40B4-BE49-F238E27FC236}">
                <a16:creationId xmlns:a16="http://schemas.microsoft.com/office/drawing/2014/main" id="{46ADC1F4-1286-B634-FF12-8FF212DC6F8A}"/>
              </a:ext>
            </a:extLst>
          </p:cNvPr>
          <p:cNvSpPr/>
          <p:nvPr/>
        </p:nvSpPr>
        <p:spPr>
          <a:xfrm>
            <a:off x="7352105" y="5014492"/>
            <a:ext cx="849115" cy="93782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tar: 5 Points 37">
            <a:extLst>
              <a:ext uri="{FF2B5EF4-FFF2-40B4-BE49-F238E27FC236}">
                <a16:creationId xmlns:a16="http://schemas.microsoft.com/office/drawing/2014/main" id="{E95AEF69-4A86-EB27-C38A-EDC4EFE3FB33}"/>
              </a:ext>
            </a:extLst>
          </p:cNvPr>
          <p:cNvSpPr/>
          <p:nvPr/>
        </p:nvSpPr>
        <p:spPr>
          <a:xfrm>
            <a:off x="3769684" y="4967058"/>
            <a:ext cx="849115" cy="93782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4EC2EDAD-E112-8EBD-9181-B7702B366799}"/>
              </a:ext>
            </a:extLst>
          </p:cNvPr>
          <p:cNvSpPr txBox="1"/>
          <p:nvPr/>
        </p:nvSpPr>
        <p:spPr>
          <a:xfrm>
            <a:off x="3563362" y="6382876"/>
            <a:ext cx="5001281" cy="482440"/>
          </a:xfrm>
          <a:prstGeom prst="rect">
            <a:avLst/>
          </a:prstGeom>
          <a:solidFill>
            <a:schemeClr val="tx1"/>
          </a:solidFill>
          <a:effectLst>
            <a:innerShdw blurRad="63500" dist="50800" dir="13500000">
              <a:prstClr val="black">
                <a:alpha val="50000"/>
              </a:prstClr>
            </a:innerShdw>
          </a:effectLst>
        </p:spPr>
        <p:txBody>
          <a:bodyPr wrap="square" rtlCol="0">
            <a:spAutoFit/>
          </a:bodyPr>
          <a:lstStyle/>
          <a:p>
            <a:pPr marL="0" marR="0" indent="0" algn="ctr">
              <a:lnSpc>
                <a:spcPct val="107000"/>
              </a:lnSpc>
              <a:spcBef>
                <a:spcPts val="0"/>
              </a:spcBef>
              <a:spcAft>
                <a:spcPts val="0"/>
              </a:spcAft>
            </a:pPr>
            <a:r>
              <a:rPr lang="en-GB" sz="800" b="1" i="1" kern="1400" dirty="0">
                <a:ln>
                  <a:noFill/>
                </a:ln>
                <a:solidFill>
                  <a:srgbClr val="FF0000"/>
                </a:solidFill>
                <a:effectLst/>
                <a:latin typeface="Adobe Heiti Std R" panose="020B0400000000000000" pitchFamily="34" charset="-128"/>
                <a:ea typeface="Adobe Heiti Std R" panose="020B0400000000000000" pitchFamily="34" charset="-128"/>
              </a:rPr>
              <a:t>“When a school has a rationale for its curriculum, it means that everyone involved with the school can answer the questions ‘What is it we want for these children?’ and ‘What are we </a:t>
            </a:r>
            <a:endParaRPr lang="en-GB" sz="800" kern="1400" dirty="0">
              <a:ln>
                <a:noFill/>
              </a:ln>
              <a:solidFill>
                <a:srgbClr val="FF0000"/>
              </a:solidFill>
              <a:effectLst/>
              <a:latin typeface="Adobe Heiti Std R" panose="020B0400000000000000" pitchFamily="34" charset="-128"/>
              <a:ea typeface="Adobe Heiti Std R" panose="020B0400000000000000" pitchFamily="34" charset="-128"/>
            </a:endParaRPr>
          </a:p>
          <a:p>
            <a:pPr marL="0" marR="0" indent="0" algn="ctr">
              <a:lnSpc>
                <a:spcPct val="107000"/>
              </a:lnSpc>
              <a:spcBef>
                <a:spcPts val="0"/>
              </a:spcBef>
              <a:spcAft>
                <a:spcPts val="0"/>
              </a:spcAft>
            </a:pPr>
            <a:r>
              <a:rPr lang="en-GB" sz="800" b="1" i="1" kern="1400" dirty="0">
                <a:ln>
                  <a:noFill/>
                </a:ln>
                <a:solidFill>
                  <a:srgbClr val="FF0000"/>
                </a:solidFill>
                <a:effectLst/>
                <a:latin typeface="Adobe Heiti Std R" panose="020B0400000000000000" pitchFamily="34" charset="-128"/>
                <a:ea typeface="Adobe Heiti Std R" panose="020B0400000000000000" pitchFamily="34" charset="-128"/>
              </a:rPr>
              <a:t>going to do to achieve </a:t>
            </a:r>
            <a:r>
              <a:rPr lang="en-GB" sz="800" b="1" i="1" kern="1400" dirty="0" err="1">
                <a:ln>
                  <a:noFill/>
                </a:ln>
                <a:solidFill>
                  <a:srgbClr val="FF0000"/>
                </a:solidFill>
                <a:effectLst/>
                <a:latin typeface="Adobe Heiti Std R" panose="020B0400000000000000" pitchFamily="34" charset="-128"/>
                <a:ea typeface="Adobe Heiti Std R" panose="020B0400000000000000" pitchFamily="34" charset="-128"/>
              </a:rPr>
              <a:t>it?’</a:t>
            </a:r>
            <a:r>
              <a:rPr lang="en-GB" sz="800" b="1" kern="1400" dirty="0" err="1">
                <a:ln>
                  <a:noFill/>
                </a:ln>
                <a:solidFill>
                  <a:srgbClr val="FF0000"/>
                </a:solidFill>
                <a:effectLst/>
                <a:latin typeface="Adobe Heiti Std R" panose="020B0400000000000000" pitchFamily="34" charset="-128"/>
                <a:ea typeface="Adobe Heiti Std R" panose="020B0400000000000000" pitchFamily="34" charset="-128"/>
              </a:rPr>
              <a:t>”</a:t>
            </a:r>
            <a:r>
              <a:rPr lang="en-GB" sz="800" b="1" kern="1400" dirty="0" err="1">
                <a:ln>
                  <a:noFill/>
                </a:ln>
                <a:solidFill>
                  <a:schemeClr val="bg1"/>
                </a:solidFill>
                <a:effectLst/>
                <a:latin typeface="Adobe Heiti Std R" panose="020B0400000000000000" pitchFamily="34" charset="-128"/>
                <a:ea typeface="Adobe Heiti Std R" panose="020B0400000000000000" pitchFamily="34" charset="-128"/>
              </a:rPr>
              <a:t>Education</a:t>
            </a:r>
            <a:r>
              <a:rPr lang="en-GB" sz="800" b="1" kern="1400" dirty="0">
                <a:ln>
                  <a:noFill/>
                </a:ln>
                <a:solidFill>
                  <a:schemeClr val="bg1"/>
                </a:solidFill>
                <a:effectLst/>
                <a:latin typeface="Adobe Heiti Std R" panose="020B0400000000000000" pitchFamily="34" charset="-128"/>
                <a:ea typeface="Adobe Heiti Std R" panose="020B0400000000000000" pitchFamily="34" charset="-128"/>
              </a:rPr>
              <a:t> Scotland</a:t>
            </a:r>
          </a:p>
        </p:txBody>
      </p:sp>
      <p:sp>
        <p:nvSpPr>
          <p:cNvPr id="40" name="Speech Bubble: Oval 39">
            <a:extLst>
              <a:ext uri="{FF2B5EF4-FFF2-40B4-BE49-F238E27FC236}">
                <a16:creationId xmlns:a16="http://schemas.microsoft.com/office/drawing/2014/main" id="{EAC896A4-1654-9095-BAEA-9C0982194D34}"/>
              </a:ext>
            </a:extLst>
          </p:cNvPr>
          <p:cNvSpPr/>
          <p:nvPr/>
        </p:nvSpPr>
        <p:spPr>
          <a:xfrm>
            <a:off x="3828942" y="3628232"/>
            <a:ext cx="1073134" cy="784344"/>
          </a:xfrm>
          <a:prstGeom prst="wedgeEllipseCallout">
            <a:avLst>
              <a:gd name="adj1" fmla="val 85677"/>
              <a:gd name="adj2" fmla="val 4145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Adobe Heiti Std R" panose="020B0400000000000000" pitchFamily="34" charset="-128"/>
                <a:ea typeface="Adobe Heiti Std R" panose="020B0400000000000000" pitchFamily="34" charset="-128"/>
              </a:rPr>
              <a:t>What do we want?</a:t>
            </a:r>
          </a:p>
        </p:txBody>
      </p:sp>
      <p:sp>
        <p:nvSpPr>
          <p:cNvPr id="41" name="Speech Bubble: Oval 40">
            <a:extLst>
              <a:ext uri="{FF2B5EF4-FFF2-40B4-BE49-F238E27FC236}">
                <a16:creationId xmlns:a16="http://schemas.microsoft.com/office/drawing/2014/main" id="{9549137A-B3FC-64B4-1077-432EEBF63213}"/>
              </a:ext>
            </a:extLst>
          </p:cNvPr>
          <p:cNvSpPr/>
          <p:nvPr/>
        </p:nvSpPr>
        <p:spPr>
          <a:xfrm>
            <a:off x="7666014" y="3658140"/>
            <a:ext cx="1073134" cy="784344"/>
          </a:xfrm>
          <a:prstGeom prst="wedgeEllipseCallout">
            <a:avLst>
              <a:gd name="adj1" fmla="val -120243"/>
              <a:gd name="adj2" fmla="val 3497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Adobe Heiti Std R" panose="020B0400000000000000" pitchFamily="34" charset="-128"/>
                <a:ea typeface="Adobe Heiti Std R" panose="020B0400000000000000" pitchFamily="34" charset="-128"/>
              </a:rPr>
              <a:t>How can we achieve this?</a:t>
            </a:r>
          </a:p>
        </p:txBody>
      </p:sp>
      <p:cxnSp>
        <p:nvCxnSpPr>
          <p:cNvPr id="43" name="Straight Connector 42">
            <a:extLst>
              <a:ext uri="{FF2B5EF4-FFF2-40B4-BE49-F238E27FC236}">
                <a16:creationId xmlns:a16="http://schemas.microsoft.com/office/drawing/2014/main" id="{E2FBBCB1-B471-87E1-3682-EE95EC9C6D2B}"/>
              </a:ext>
            </a:extLst>
          </p:cNvPr>
          <p:cNvCxnSpPr>
            <a:cxnSpLocks/>
          </p:cNvCxnSpPr>
          <p:nvPr/>
        </p:nvCxnSpPr>
        <p:spPr>
          <a:xfrm flipV="1">
            <a:off x="2664267" y="4437982"/>
            <a:ext cx="2718313" cy="972584"/>
          </a:xfrm>
          <a:prstGeom prst="line">
            <a:avLst/>
          </a:prstGeom>
          <a:ln w="762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C3B93497-AB7D-4EF7-1491-FFA59E21EE39}"/>
              </a:ext>
            </a:extLst>
          </p:cNvPr>
          <p:cNvCxnSpPr>
            <a:cxnSpLocks/>
          </p:cNvCxnSpPr>
          <p:nvPr/>
        </p:nvCxnSpPr>
        <p:spPr>
          <a:xfrm>
            <a:off x="6873129" y="4350078"/>
            <a:ext cx="2474566" cy="937827"/>
          </a:xfrm>
          <a:prstGeom prst="line">
            <a:avLst/>
          </a:prstGeom>
          <a:ln w="762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53" name="Star: 5 Points 52">
            <a:extLst>
              <a:ext uri="{FF2B5EF4-FFF2-40B4-BE49-F238E27FC236}">
                <a16:creationId xmlns:a16="http://schemas.microsoft.com/office/drawing/2014/main" id="{9167932B-E045-AE00-D5C9-333F84FDB349}"/>
              </a:ext>
            </a:extLst>
          </p:cNvPr>
          <p:cNvSpPr/>
          <p:nvPr/>
        </p:nvSpPr>
        <p:spPr>
          <a:xfrm>
            <a:off x="224434" y="2594889"/>
            <a:ext cx="849115" cy="93782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FA9F10F9-5EEF-650D-26AC-73A6E124C856}"/>
              </a:ext>
            </a:extLst>
          </p:cNvPr>
          <p:cNvSpPr txBox="1"/>
          <p:nvPr/>
        </p:nvSpPr>
        <p:spPr>
          <a:xfrm>
            <a:off x="127463" y="2859390"/>
            <a:ext cx="1024844" cy="577081"/>
          </a:xfrm>
          <a:prstGeom prst="rect">
            <a:avLst/>
          </a:prstGeom>
          <a:noFill/>
        </p:spPr>
        <p:txBody>
          <a:bodyPr wrap="square" rtlCol="0">
            <a:spAutoFit/>
          </a:bodyPr>
          <a:lstStyle/>
          <a:p>
            <a:pPr algn="ctr"/>
            <a:r>
              <a:rPr lang="en-GB" sz="1050" b="1" dirty="0"/>
              <a:t>LEARNING</a:t>
            </a:r>
          </a:p>
          <a:p>
            <a:pPr algn="ctr"/>
            <a:r>
              <a:rPr lang="en-GB" sz="1050" b="1" dirty="0"/>
              <a:t>&amp; </a:t>
            </a:r>
          </a:p>
          <a:p>
            <a:pPr algn="ctr"/>
            <a:r>
              <a:rPr lang="en-GB" sz="1050" b="1" dirty="0"/>
              <a:t>TEACHING</a:t>
            </a:r>
            <a:endParaRPr lang="en-GB" sz="1200" b="1" dirty="0"/>
          </a:p>
        </p:txBody>
      </p:sp>
      <p:pic>
        <p:nvPicPr>
          <p:cNvPr id="56" name="Picture 55" descr="A puzzle piece with words written on it&#10;&#10;Description automatically generated">
            <a:extLst>
              <a:ext uri="{FF2B5EF4-FFF2-40B4-BE49-F238E27FC236}">
                <a16:creationId xmlns:a16="http://schemas.microsoft.com/office/drawing/2014/main" id="{161252B2-19AB-3F52-6F10-821F998248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166" y="3628232"/>
            <a:ext cx="1517491" cy="1009821"/>
          </a:xfrm>
          <a:prstGeom prst="rect">
            <a:avLst/>
          </a:prstGeom>
        </p:spPr>
      </p:pic>
      <p:sp>
        <p:nvSpPr>
          <p:cNvPr id="57" name="Star: 5 Points 56">
            <a:extLst>
              <a:ext uri="{FF2B5EF4-FFF2-40B4-BE49-F238E27FC236}">
                <a16:creationId xmlns:a16="http://schemas.microsoft.com/office/drawing/2014/main" id="{450BFBC0-454A-4C63-A170-7534BE8B438F}"/>
              </a:ext>
            </a:extLst>
          </p:cNvPr>
          <p:cNvSpPr/>
          <p:nvPr/>
        </p:nvSpPr>
        <p:spPr>
          <a:xfrm>
            <a:off x="4685043" y="5264016"/>
            <a:ext cx="849115" cy="93782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r: 5 Points 57">
            <a:extLst>
              <a:ext uri="{FF2B5EF4-FFF2-40B4-BE49-F238E27FC236}">
                <a16:creationId xmlns:a16="http://schemas.microsoft.com/office/drawing/2014/main" id="{8FD081D5-8521-E3A6-A678-52A091C4EC8A}"/>
              </a:ext>
            </a:extLst>
          </p:cNvPr>
          <p:cNvSpPr/>
          <p:nvPr/>
        </p:nvSpPr>
        <p:spPr>
          <a:xfrm>
            <a:off x="5714712" y="4967058"/>
            <a:ext cx="849115" cy="93782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CE15A130-DBC3-65F7-3BA1-66F2A74AD6AA}"/>
              </a:ext>
            </a:extLst>
          </p:cNvPr>
          <p:cNvSpPr/>
          <p:nvPr/>
        </p:nvSpPr>
        <p:spPr>
          <a:xfrm>
            <a:off x="6648425" y="5284101"/>
            <a:ext cx="849115" cy="93782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3ADB7327-F2EE-66FB-D845-B0F16EC4876B}"/>
              </a:ext>
            </a:extLst>
          </p:cNvPr>
          <p:cNvSpPr txBox="1"/>
          <p:nvPr/>
        </p:nvSpPr>
        <p:spPr>
          <a:xfrm>
            <a:off x="7483500" y="5381927"/>
            <a:ext cx="1024844" cy="276999"/>
          </a:xfrm>
          <a:prstGeom prst="rect">
            <a:avLst/>
          </a:prstGeom>
          <a:noFill/>
        </p:spPr>
        <p:txBody>
          <a:bodyPr wrap="square" rtlCol="0">
            <a:spAutoFit/>
          </a:bodyPr>
          <a:lstStyle/>
          <a:p>
            <a:r>
              <a:rPr lang="en-GB" sz="1200" b="1" dirty="0"/>
              <a:t>DYWF</a:t>
            </a:r>
          </a:p>
        </p:txBody>
      </p:sp>
      <p:sp>
        <p:nvSpPr>
          <p:cNvPr id="61" name="TextBox 60">
            <a:extLst>
              <a:ext uri="{FF2B5EF4-FFF2-40B4-BE49-F238E27FC236}">
                <a16:creationId xmlns:a16="http://schemas.microsoft.com/office/drawing/2014/main" id="{00C44734-27FD-E9BB-F57D-59754DC1BA3B}"/>
              </a:ext>
            </a:extLst>
          </p:cNvPr>
          <p:cNvSpPr txBox="1"/>
          <p:nvPr/>
        </p:nvSpPr>
        <p:spPr>
          <a:xfrm>
            <a:off x="4754476" y="5550504"/>
            <a:ext cx="1024844" cy="276999"/>
          </a:xfrm>
          <a:prstGeom prst="rect">
            <a:avLst/>
          </a:prstGeom>
          <a:noFill/>
        </p:spPr>
        <p:txBody>
          <a:bodyPr wrap="square" rtlCol="0">
            <a:spAutoFit/>
          </a:bodyPr>
          <a:lstStyle/>
          <a:p>
            <a:r>
              <a:rPr lang="en-GB" sz="1200" b="1" dirty="0"/>
              <a:t>GIRFEC</a:t>
            </a:r>
          </a:p>
        </p:txBody>
      </p:sp>
      <p:sp>
        <p:nvSpPr>
          <p:cNvPr id="62" name="TextBox 61">
            <a:extLst>
              <a:ext uri="{FF2B5EF4-FFF2-40B4-BE49-F238E27FC236}">
                <a16:creationId xmlns:a16="http://schemas.microsoft.com/office/drawing/2014/main" id="{55E89B60-790E-CBFA-B153-BFE1720A064D}"/>
              </a:ext>
            </a:extLst>
          </p:cNvPr>
          <p:cNvSpPr txBox="1"/>
          <p:nvPr/>
        </p:nvSpPr>
        <p:spPr>
          <a:xfrm>
            <a:off x="3688283" y="5245184"/>
            <a:ext cx="1024844" cy="507831"/>
          </a:xfrm>
          <a:prstGeom prst="rect">
            <a:avLst/>
          </a:prstGeom>
          <a:noFill/>
        </p:spPr>
        <p:txBody>
          <a:bodyPr wrap="square" rtlCol="0">
            <a:spAutoFit/>
          </a:bodyPr>
          <a:lstStyle/>
          <a:p>
            <a:pPr algn="ctr"/>
            <a:r>
              <a:rPr lang="en-GB" sz="900" b="1" dirty="0"/>
              <a:t>LEARNING</a:t>
            </a:r>
          </a:p>
          <a:p>
            <a:pPr algn="ctr"/>
            <a:r>
              <a:rPr lang="en-GB" sz="900" b="1" dirty="0"/>
              <a:t>&amp; </a:t>
            </a:r>
          </a:p>
          <a:p>
            <a:pPr algn="ctr"/>
            <a:r>
              <a:rPr lang="en-GB" sz="900" b="1" dirty="0"/>
              <a:t>TEACHING</a:t>
            </a:r>
            <a:endParaRPr lang="en-GB" sz="1050" b="1" dirty="0"/>
          </a:p>
        </p:txBody>
      </p:sp>
      <p:sp>
        <p:nvSpPr>
          <p:cNvPr id="63" name="TextBox 62">
            <a:extLst>
              <a:ext uri="{FF2B5EF4-FFF2-40B4-BE49-F238E27FC236}">
                <a16:creationId xmlns:a16="http://schemas.microsoft.com/office/drawing/2014/main" id="{E0350311-2264-09AF-BB62-C4BED7000CC9}"/>
              </a:ext>
            </a:extLst>
          </p:cNvPr>
          <p:cNvSpPr txBox="1"/>
          <p:nvPr/>
        </p:nvSpPr>
        <p:spPr>
          <a:xfrm>
            <a:off x="6849614" y="5607953"/>
            <a:ext cx="1024844" cy="276999"/>
          </a:xfrm>
          <a:prstGeom prst="rect">
            <a:avLst/>
          </a:prstGeom>
          <a:noFill/>
        </p:spPr>
        <p:txBody>
          <a:bodyPr wrap="square" rtlCol="0">
            <a:spAutoFit/>
          </a:bodyPr>
          <a:lstStyle/>
          <a:p>
            <a:r>
              <a:rPr lang="en-GB" sz="1200" b="1" dirty="0" err="1"/>
              <a:t>CfE</a:t>
            </a:r>
            <a:endParaRPr lang="en-GB" sz="1200" b="1" dirty="0"/>
          </a:p>
        </p:txBody>
      </p:sp>
      <p:sp>
        <p:nvSpPr>
          <p:cNvPr id="1024" name="TextBox 1023">
            <a:extLst>
              <a:ext uri="{FF2B5EF4-FFF2-40B4-BE49-F238E27FC236}">
                <a16:creationId xmlns:a16="http://schemas.microsoft.com/office/drawing/2014/main" id="{7411E09F-19D0-997B-F1D1-B77164BCAD36}"/>
              </a:ext>
            </a:extLst>
          </p:cNvPr>
          <p:cNvSpPr txBox="1"/>
          <p:nvPr/>
        </p:nvSpPr>
        <p:spPr>
          <a:xfrm>
            <a:off x="5643004" y="5208748"/>
            <a:ext cx="1024844" cy="577081"/>
          </a:xfrm>
          <a:prstGeom prst="rect">
            <a:avLst/>
          </a:prstGeom>
          <a:noFill/>
        </p:spPr>
        <p:txBody>
          <a:bodyPr wrap="square" rtlCol="0">
            <a:spAutoFit/>
          </a:bodyPr>
          <a:lstStyle/>
          <a:p>
            <a:pPr algn="ctr"/>
            <a:r>
              <a:rPr lang="en-GB" sz="1050" b="1" dirty="0"/>
              <a:t>VISONS</a:t>
            </a:r>
          </a:p>
          <a:p>
            <a:pPr algn="ctr"/>
            <a:r>
              <a:rPr lang="en-GB" sz="1050" b="1" dirty="0"/>
              <a:t>&amp; </a:t>
            </a:r>
          </a:p>
          <a:p>
            <a:pPr algn="ctr"/>
            <a:r>
              <a:rPr lang="en-GB" sz="1050" b="1" dirty="0"/>
              <a:t>VALUES</a:t>
            </a:r>
            <a:endParaRPr lang="en-GB" sz="1200" b="1" dirty="0"/>
          </a:p>
        </p:txBody>
      </p:sp>
      <p:pic>
        <p:nvPicPr>
          <p:cNvPr id="1036" name="Picture 5">
            <a:extLst>
              <a:ext uri="{FF2B5EF4-FFF2-40B4-BE49-F238E27FC236}">
                <a16:creationId xmlns:a16="http://schemas.microsoft.com/office/drawing/2014/main" id="{D71C8AF4-6360-9432-674C-85956BD5CB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2053" t="1488" r="18274" b="9987"/>
          <a:stretch>
            <a:fillRect/>
          </a:stretch>
        </p:blipFill>
        <p:spPr bwMode="auto">
          <a:xfrm>
            <a:off x="10894215" y="5778098"/>
            <a:ext cx="1184492" cy="10031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038" name="Straight Connector 1037">
            <a:extLst>
              <a:ext uri="{FF2B5EF4-FFF2-40B4-BE49-F238E27FC236}">
                <a16:creationId xmlns:a16="http://schemas.microsoft.com/office/drawing/2014/main" id="{BFD4B0E8-E700-F641-6DFB-6D16352D6CB5}"/>
              </a:ext>
            </a:extLst>
          </p:cNvPr>
          <p:cNvCxnSpPr/>
          <p:nvPr/>
        </p:nvCxnSpPr>
        <p:spPr>
          <a:xfrm flipV="1">
            <a:off x="3347171" y="5550504"/>
            <a:ext cx="653615" cy="1384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9" name="Straight Connector 1038">
            <a:extLst>
              <a:ext uri="{FF2B5EF4-FFF2-40B4-BE49-F238E27FC236}">
                <a16:creationId xmlns:a16="http://schemas.microsoft.com/office/drawing/2014/main" id="{070B7838-E59E-87C4-22BA-C7D5CBD8D278}"/>
              </a:ext>
            </a:extLst>
          </p:cNvPr>
          <p:cNvCxnSpPr>
            <a:cxnSpLocks/>
            <a:endCxn id="32" idx="1"/>
          </p:cNvCxnSpPr>
          <p:nvPr/>
        </p:nvCxnSpPr>
        <p:spPr>
          <a:xfrm>
            <a:off x="7956821" y="5558838"/>
            <a:ext cx="747329" cy="2192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1" name="Straight Connector 1040">
            <a:extLst>
              <a:ext uri="{FF2B5EF4-FFF2-40B4-BE49-F238E27FC236}">
                <a16:creationId xmlns:a16="http://schemas.microsoft.com/office/drawing/2014/main" id="{DC31460F-0968-09F5-DF43-0C2D4F10D7D3}"/>
              </a:ext>
            </a:extLst>
          </p:cNvPr>
          <p:cNvCxnSpPr>
            <a:cxnSpLocks/>
          </p:cNvCxnSpPr>
          <p:nvPr/>
        </p:nvCxnSpPr>
        <p:spPr>
          <a:xfrm>
            <a:off x="4618799" y="5321387"/>
            <a:ext cx="339948" cy="2947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4" name="Straight Connector 1043">
            <a:extLst>
              <a:ext uri="{FF2B5EF4-FFF2-40B4-BE49-F238E27FC236}">
                <a16:creationId xmlns:a16="http://schemas.microsoft.com/office/drawing/2014/main" id="{384E8BCE-3A46-097B-1F7B-2A0004481545}"/>
              </a:ext>
            </a:extLst>
          </p:cNvPr>
          <p:cNvCxnSpPr>
            <a:cxnSpLocks/>
          </p:cNvCxnSpPr>
          <p:nvPr/>
        </p:nvCxnSpPr>
        <p:spPr>
          <a:xfrm flipV="1">
            <a:off x="5227109" y="5353690"/>
            <a:ext cx="454901" cy="2072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6" name="Straight Connector 1045">
            <a:extLst>
              <a:ext uri="{FF2B5EF4-FFF2-40B4-BE49-F238E27FC236}">
                <a16:creationId xmlns:a16="http://schemas.microsoft.com/office/drawing/2014/main" id="{50E8F814-5F86-182E-20A5-963AEDF56E58}"/>
              </a:ext>
            </a:extLst>
          </p:cNvPr>
          <p:cNvCxnSpPr>
            <a:cxnSpLocks/>
          </p:cNvCxnSpPr>
          <p:nvPr/>
        </p:nvCxnSpPr>
        <p:spPr>
          <a:xfrm>
            <a:off x="6573120" y="5306451"/>
            <a:ext cx="385504" cy="328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9" name="Straight Connector 1048">
            <a:extLst>
              <a:ext uri="{FF2B5EF4-FFF2-40B4-BE49-F238E27FC236}">
                <a16:creationId xmlns:a16="http://schemas.microsoft.com/office/drawing/2014/main" id="{4A3ABE7C-5F69-979B-7DD7-D15663CB5317}"/>
              </a:ext>
            </a:extLst>
          </p:cNvPr>
          <p:cNvCxnSpPr>
            <a:cxnSpLocks/>
          </p:cNvCxnSpPr>
          <p:nvPr/>
        </p:nvCxnSpPr>
        <p:spPr>
          <a:xfrm flipV="1">
            <a:off x="7195464" y="5435971"/>
            <a:ext cx="158771" cy="1761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30349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A299-A5A3-67FB-2B88-DF93DF5C4A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B4B185-0A48-4112-1271-E5E5A79408C9}"/>
              </a:ext>
            </a:extLst>
          </p:cNvPr>
          <p:cNvSpPr>
            <a:spLocks noGrp="1"/>
          </p:cNvSpPr>
          <p:nvPr>
            <p:ph idx="1"/>
          </p:nvPr>
        </p:nvSpPr>
        <p:spPr/>
        <p:txBody>
          <a:bodyPr/>
          <a:lstStyle/>
          <a:p>
            <a:endParaRPr lang="en-US"/>
          </a:p>
        </p:txBody>
      </p:sp>
      <p:pic>
        <p:nvPicPr>
          <p:cNvPr id="5" name="Picture 2" descr="A building with many windows&#10;&#10;Description automatically generated">
            <a:extLst>
              <a:ext uri="{FF2B5EF4-FFF2-40B4-BE49-F238E27FC236}">
                <a16:creationId xmlns:a16="http://schemas.microsoft.com/office/drawing/2014/main" id="{AEAF873F-19D1-0CBC-0E86-141C82D7EDA3}"/>
              </a:ext>
            </a:extLst>
          </p:cNvPr>
          <p:cNvPicPr>
            <a:picLocks noChangeAspect="1" noChangeArrowheads="1"/>
          </p:cNvPicPr>
          <p:nvPr/>
        </p:nvPicPr>
        <p:blipFill rotWithShape="1">
          <a:blip r:embed="rId2">
            <a:alphaModFix/>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r="23112" b="1"/>
          <a:stretch/>
        </p:blipFill>
        <p:spPr bwMode="auto">
          <a:xfrm>
            <a:off x="20" y="29748"/>
            <a:ext cx="12191980" cy="6857999"/>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6" name="Heart 5">
            <a:extLst>
              <a:ext uri="{FF2B5EF4-FFF2-40B4-BE49-F238E27FC236}">
                <a16:creationId xmlns:a16="http://schemas.microsoft.com/office/drawing/2014/main" id="{AFC045D4-0856-80E9-F027-61161D613B21}"/>
              </a:ext>
            </a:extLst>
          </p:cNvPr>
          <p:cNvSpPr/>
          <p:nvPr/>
        </p:nvSpPr>
        <p:spPr>
          <a:xfrm>
            <a:off x="4899682" y="574702"/>
            <a:ext cx="1970618" cy="1451364"/>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633C35-FE60-0B06-1BAB-477EB40FD616}"/>
              </a:ext>
            </a:extLst>
          </p:cNvPr>
          <p:cNvSpPr txBox="1"/>
          <p:nvPr/>
        </p:nvSpPr>
        <p:spPr>
          <a:xfrm>
            <a:off x="4710753" y="984665"/>
            <a:ext cx="24709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Children First</a:t>
            </a:r>
          </a:p>
        </p:txBody>
      </p:sp>
      <p:sp>
        <p:nvSpPr>
          <p:cNvPr id="8" name="Heart 7">
            <a:extLst>
              <a:ext uri="{FF2B5EF4-FFF2-40B4-BE49-F238E27FC236}">
                <a16:creationId xmlns:a16="http://schemas.microsoft.com/office/drawing/2014/main" id="{E3CF4B4B-0648-5428-5C12-83CCE3F6201E}"/>
              </a:ext>
            </a:extLst>
          </p:cNvPr>
          <p:cNvSpPr/>
          <p:nvPr/>
        </p:nvSpPr>
        <p:spPr>
          <a:xfrm>
            <a:off x="148166" y="2180166"/>
            <a:ext cx="1375834" cy="95250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7549A5B1-A88F-BC00-211D-A8C961DE1BA1}"/>
              </a:ext>
            </a:extLst>
          </p:cNvPr>
          <p:cNvSpPr/>
          <p:nvPr/>
        </p:nvSpPr>
        <p:spPr>
          <a:xfrm>
            <a:off x="3047998" y="1703915"/>
            <a:ext cx="1375834" cy="95250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a:extLst>
              <a:ext uri="{FF2B5EF4-FFF2-40B4-BE49-F238E27FC236}">
                <a16:creationId xmlns:a16="http://schemas.microsoft.com/office/drawing/2014/main" id="{208D159B-92C8-81D1-1D22-7D6616F0BC20}"/>
              </a:ext>
            </a:extLst>
          </p:cNvPr>
          <p:cNvSpPr/>
          <p:nvPr/>
        </p:nvSpPr>
        <p:spPr>
          <a:xfrm>
            <a:off x="7556498" y="1714500"/>
            <a:ext cx="1375834" cy="95250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a:extLst>
              <a:ext uri="{FF2B5EF4-FFF2-40B4-BE49-F238E27FC236}">
                <a16:creationId xmlns:a16="http://schemas.microsoft.com/office/drawing/2014/main" id="{C5CBC329-43DD-7C9A-7738-8D7466C29C07}"/>
              </a:ext>
            </a:extLst>
          </p:cNvPr>
          <p:cNvSpPr/>
          <p:nvPr/>
        </p:nvSpPr>
        <p:spPr>
          <a:xfrm>
            <a:off x="10725508" y="2108279"/>
            <a:ext cx="1375834" cy="95250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4BD30DD-3D19-FD9F-9542-BB945DBB22A6}"/>
              </a:ext>
            </a:extLst>
          </p:cNvPr>
          <p:cNvSpPr txBox="1"/>
          <p:nvPr/>
        </p:nvSpPr>
        <p:spPr>
          <a:xfrm>
            <a:off x="211665" y="2349500"/>
            <a:ext cx="12488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Community Partnerships</a:t>
            </a:r>
          </a:p>
        </p:txBody>
      </p:sp>
      <p:sp>
        <p:nvSpPr>
          <p:cNvPr id="14" name="TextBox 13">
            <a:extLst>
              <a:ext uri="{FF2B5EF4-FFF2-40B4-BE49-F238E27FC236}">
                <a16:creationId xmlns:a16="http://schemas.microsoft.com/office/drawing/2014/main" id="{F9D6AE32-3691-70DB-E8E8-11DAE9889813}"/>
              </a:ext>
            </a:extLst>
          </p:cNvPr>
          <p:cNvSpPr txBox="1"/>
          <p:nvPr/>
        </p:nvSpPr>
        <p:spPr>
          <a:xfrm>
            <a:off x="3111498" y="1957916"/>
            <a:ext cx="12488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Diversity – Being Me</a:t>
            </a:r>
          </a:p>
        </p:txBody>
      </p:sp>
      <p:sp>
        <p:nvSpPr>
          <p:cNvPr id="15" name="TextBox 14">
            <a:extLst>
              <a:ext uri="{FF2B5EF4-FFF2-40B4-BE49-F238E27FC236}">
                <a16:creationId xmlns:a16="http://schemas.microsoft.com/office/drawing/2014/main" id="{49F13225-8786-3776-0934-1528284D918F}"/>
              </a:ext>
            </a:extLst>
          </p:cNvPr>
          <p:cNvSpPr txBox="1"/>
          <p:nvPr/>
        </p:nvSpPr>
        <p:spPr>
          <a:xfrm>
            <a:off x="7683498" y="1957916"/>
            <a:ext cx="12488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High Expectations</a:t>
            </a:r>
          </a:p>
        </p:txBody>
      </p:sp>
      <p:sp>
        <p:nvSpPr>
          <p:cNvPr id="16" name="TextBox 15">
            <a:extLst>
              <a:ext uri="{FF2B5EF4-FFF2-40B4-BE49-F238E27FC236}">
                <a16:creationId xmlns:a16="http://schemas.microsoft.com/office/drawing/2014/main" id="{651CEF6F-5B13-3131-EA05-FC45A1952553}"/>
              </a:ext>
            </a:extLst>
          </p:cNvPr>
          <p:cNvSpPr txBox="1"/>
          <p:nvPr/>
        </p:nvSpPr>
        <p:spPr>
          <a:xfrm>
            <a:off x="10731497" y="2369868"/>
            <a:ext cx="12488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Equal Opportunities</a:t>
            </a:r>
          </a:p>
        </p:txBody>
      </p:sp>
      <p:cxnSp>
        <p:nvCxnSpPr>
          <p:cNvPr id="17" name="Straight Arrow Connector 16">
            <a:extLst>
              <a:ext uri="{FF2B5EF4-FFF2-40B4-BE49-F238E27FC236}">
                <a16:creationId xmlns:a16="http://schemas.microsoft.com/office/drawing/2014/main" id="{5171A3E5-8B71-B4E1-2FC3-BA367343E8D1}"/>
              </a:ext>
            </a:extLst>
          </p:cNvPr>
          <p:cNvCxnSpPr>
            <a:cxnSpLocks/>
          </p:cNvCxnSpPr>
          <p:nvPr/>
        </p:nvCxnSpPr>
        <p:spPr>
          <a:xfrm flipV="1">
            <a:off x="402443" y="669826"/>
            <a:ext cx="4705585" cy="151359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0739FFB9-3802-409D-A60F-10258F9D9F83}"/>
              </a:ext>
            </a:extLst>
          </p:cNvPr>
          <p:cNvCxnSpPr/>
          <p:nvPr/>
        </p:nvCxnSpPr>
        <p:spPr>
          <a:xfrm flipV="1">
            <a:off x="3335931" y="1184826"/>
            <a:ext cx="1510512" cy="50038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DEAC6B88-80E0-DB76-7AEC-F4B5D6A9FA82}"/>
              </a:ext>
            </a:extLst>
          </p:cNvPr>
          <p:cNvCxnSpPr>
            <a:cxnSpLocks/>
          </p:cNvCxnSpPr>
          <p:nvPr/>
        </p:nvCxnSpPr>
        <p:spPr>
          <a:xfrm>
            <a:off x="6870300" y="1097280"/>
            <a:ext cx="1692482" cy="63890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003A4F8E-006F-1C9E-B23A-B8C2DAA60098}"/>
              </a:ext>
            </a:extLst>
          </p:cNvPr>
          <p:cNvCxnSpPr>
            <a:cxnSpLocks/>
          </p:cNvCxnSpPr>
          <p:nvPr/>
        </p:nvCxnSpPr>
        <p:spPr>
          <a:xfrm>
            <a:off x="6921062" y="669826"/>
            <a:ext cx="4036186" cy="140425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4" name="Heart 3">
            <a:extLst>
              <a:ext uri="{FF2B5EF4-FFF2-40B4-BE49-F238E27FC236}">
                <a16:creationId xmlns:a16="http://schemas.microsoft.com/office/drawing/2014/main" id="{11174822-172D-F8AA-9AD7-888D0EC5065F}"/>
              </a:ext>
            </a:extLst>
          </p:cNvPr>
          <p:cNvSpPr/>
          <p:nvPr/>
        </p:nvSpPr>
        <p:spPr>
          <a:xfrm>
            <a:off x="4017941" y="2653988"/>
            <a:ext cx="4398750" cy="3721795"/>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0736BBC-AD85-D4CE-6D87-46B22165E84F}"/>
              </a:ext>
            </a:extLst>
          </p:cNvPr>
          <p:cNvSpPr txBox="1"/>
          <p:nvPr/>
        </p:nvSpPr>
        <p:spPr>
          <a:xfrm>
            <a:off x="4695993" y="3361466"/>
            <a:ext cx="3132666" cy="2077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u="sng" dirty="0"/>
              <a:t>Nurture at South Park:</a:t>
            </a:r>
          </a:p>
          <a:p>
            <a:pPr algn="ctr"/>
            <a:r>
              <a:rPr lang="en-GB" sz="900" b="0" i="0" dirty="0">
                <a:solidFill>
                  <a:schemeClr val="bg1"/>
                </a:solidFill>
                <a:effectLst/>
                <a:latin typeface="Aptos" panose="020B0004020202020204" pitchFamily="34" charset="0"/>
              </a:rPr>
              <a:t>At South Park, the social and emotional wellbeing of our children and families are paramount to our school community. We prioritise building positive, attachment informed, trauma sensitive relationships to ensure our families feel supported and nurtured. Over the past 7 years, we have dedicated our efforts to developing 3 nurture spaces now known as our ‘Nurture Hub’. The Nest is our safe space where facilitate a variety of Nurture Groups. The Sanctuary is our multi functional space both parent support groups and one to one support for our learners. Lastly, The Jungle is our sensory space utilised by all age groups to support regulation. Our Hub is supported by four members of staff all with a range of experience and expertise.</a:t>
            </a:r>
            <a:endParaRPr lang="en-US" sz="900" b="1" u="sng" dirty="0">
              <a:solidFill>
                <a:schemeClr val="bg1"/>
              </a:solidFill>
            </a:endParaRPr>
          </a:p>
        </p:txBody>
      </p:sp>
      <p:sp>
        <p:nvSpPr>
          <p:cNvPr id="22" name="Star: 5 Points 21">
            <a:extLst>
              <a:ext uri="{FF2B5EF4-FFF2-40B4-BE49-F238E27FC236}">
                <a16:creationId xmlns:a16="http://schemas.microsoft.com/office/drawing/2014/main" id="{67353C31-E13A-F8C8-708D-5A28DFCFFA9C}"/>
              </a:ext>
            </a:extLst>
          </p:cNvPr>
          <p:cNvSpPr/>
          <p:nvPr/>
        </p:nvSpPr>
        <p:spPr>
          <a:xfrm>
            <a:off x="8338037" y="3994801"/>
            <a:ext cx="1660769" cy="147515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6B13C7C-0540-DA53-750B-873CEDA53CF4}"/>
              </a:ext>
            </a:extLst>
          </p:cNvPr>
          <p:cNvSpPr txBox="1"/>
          <p:nvPr/>
        </p:nvSpPr>
        <p:spPr>
          <a:xfrm>
            <a:off x="8826500" y="4533737"/>
            <a:ext cx="6879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t>Forest Schools</a:t>
            </a:r>
            <a:endParaRPr lang="en-US" dirty="0"/>
          </a:p>
        </p:txBody>
      </p:sp>
      <p:sp>
        <p:nvSpPr>
          <p:cNvPr id="24" name="Star: 5 Points 23">
            <a:extLst>
              <a:ext uri="{FF2B5EF4-FFF2-40B4-BE49-F238E27FC236}">
                <a16:creationId xmlns:a16="http://schemas.microsoft.com/office/drawing/2014/main" id="{792E0250-F49C-9BD1-F368-20E716CADA8E}"/>
              </a:ext>
            </a:extLst>
          </p:cNvPr>
          <p:cNvSpPr/>
          <p:nvPr/>
        </p:nvSpPr>
        <p:spPr>
          <a:xfrm>
            <a:off x="2447192" y="3926416"/>
            <a:ext cx="1660769" cy="147515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C33070A-E11D-05DB-C118-3940904B9883}"/>
              </a:ext>
            </a:extLst>
          </p:cNvPr>
          <p:cNvSpPr txBox="1"/>
          <p:nvPr/>
        </p:nvSpPr>
        <p:spPr>
          <a:xfrm>
            <a:off x="2867269" y="4465352"/>
            <a:ext cx="68791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t>'The Nurture Hub</a:t>
            </a:r>
          </a:p>
        </p:txBody>
      </p:sp>
      <p:sp>
        <p:nvSpPr>
          <p:cNvPr id="26" name="Star: 5 Points 25">
            <a:extLst>
              <a:ext uri="{FF2B5EF4-FFF2-40B4-BE49-F238E27FC236}">
                <a16:creationId xmlns:a16="http://schemas.microsoft.com/office/drawing/2014/main" id="{38C6FA8A-1B7A-457D-6C3D-854490763428}"/>
              </a:ext>
            </a:extLst>
          </p:cNvPr>
          <p:cNvSpPr/>
          <p:nvPr/>
        </p:nvSpPr>
        <p:spPr>
          <a:xfrm>
            <a:off x="835268" y="3063589"/>
            <a:ext cx="1660769" cy="147515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D7DA848-4388-A8F0-6110-213E2A8EF66A}"/>
              </a:ext>
            </a:extLst>
          </p:cNvPr>
          <p:cNvSpPr txBox="1"/>
          <p:nvPr/>
        </p:nvSpPr>
        <p:spPr>
          <a:xfrm>
            <a:off x="1196730" y="3763442"/>
            <a:ext cx="93214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t>Community </a:t>
            </a:r>
            <a:r>
              <a:rPr lang="en-US" sz="1000"/>
              <a:t>Garden</a:t>
            </a:r>
            <a:endParaRPr lang="en-US"/>
          </a:p>
          <a:p>
            <a:pPr algn="ctr"/>
            <a:endParaRPr lang="en-US" sz="1000" dirty="0"/>
          </a:p>
        </p:txBody>
      </p:sp>
      <p:sp>
        <p:nvSpPr>
          <p:cNvPr id="21" name="TextBox 20">
            <a:extLst>
              <a:ext uri="{FF2B5EF4-FFF2-40B4-BE49-F238E27FC236}">
                <a16:creationId xmlns:a16="http://schemas.microsoft.com/office/drawing/2014/main" id="{069A07AA-3529-081F-32E0-AF5C27C6697A}"/>
              </a:ext>
            </a:extLst>
          </p:cNvPr>
          <p:cNvSpPr txBox="1"/>
          <p:nvPr/>
        </p:nvSpPr>
        <p:spPr>
          <a:xfrm>
            <a:off x="88928" y="5797554"/>
            <a:ext cx="4452069" cy="783193"/>
          </a:xfrm>
          <a:prstGeom prst="round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1"/>
                </a:solidFill>
              </a:rPr>
              <a:t>Being South Park </a:t>
            </a:r>
            <a:br>
              <a:rPr lang="en-US" sz="2000" b="1" dirty="0">
                <a:solidFill>
                  <a:schemeClr val="bg1"/>
                </a:solidFill>
              </a:rPr>
            </a:br>
            <a:r>
              <a:rPr lang="en-US" sz="2000" b="1" i="1" dirty="0">
                <a:solidFill>
                  <a:schemeClr val="bg1"/>
                </a:solidFill>
              </a:rPr>
              <a:t>Our Unique Identity</a:t>
            </a:r>
            <a:endParaRPr lang="en-US" sz="2000" dirty="0">
              <a:solidFill>
                <a:schemeClr val="bg1"/>
              </a:solidFill>
            </a:endParaRPr>
          </a:p>
        </p:txBody>
      </p:sp>
      <p:sp>
        <p:nvSpPr>
          <p:cNvPr id="29" name="Star: 5 Points 28">
            <a:extLst>
              <a:ext uri="{FF2B5EF4-FFF2-40B4-BE49-F238E27FC236}">
                <a16:creationId xmlns:a16="http://schemas.microsoft.com/office/drawing/2014/main" id="{8CAC50BD-A909-DC10-C7A8-4A61E73F8AF3}"/>
              </a:ext>
            </a:extLst>
          </p:cNvPr>
          <p:cNvSpPr/>
          <p:nvPr/>
        </p:nvSpPr>
        <p:spPr>
          <a:xfrm>
            <a:off x="9905169" y="3204046"/>
            <a:ext cx="1660769" cy="1475153"/>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17CCCE0-22D1-DD13-A01E-9603CAEC0E96}"/>
              </a:ext>
            </a:extLst>
          </p:cNvPr>
          <p:cNvSpPr txBox="1"/>
          <p:nvPr/>
        </p:nvSpPr>
        <p:spPr>
          <a:xfrm>
            <a:off x="3259101" y="6418965"/>
            <a:ext cx="638144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i="1" dirty="0">
                <a:solidFill>
                  <a:schemeClr val="bg1"/>
                </a:solidFill>
                <a:ea typeface="+mn-lt"/>
                <a:cs typeface="+mn-lt"/>
              </a:rPr>
              <a:t>In South Park we aspire to </a:t>
            </a:r>
            <a:r>
              <a:rPr lang="en-GB" sz="1600" b="1" i="0" dirty="0">
                <a:solidFill>
                  <a:srgbClr val="C82613"/>
                </a:solidFill>
                <a:effectLst/>
                <a:latin typeface="Calibri" panose="020F0502020204030204" pitchFamily="34" charset="0"/>
              </a:rPr>
              <a:t>R</a:t>
            </a:r>
            <a:r>
              <a:rPr lang="en-GB" sz="1600" b="1" i="0" dirty="0">
                <a:solidFill>
                  <a:srgbClr val="763E9B"/>
                </a:solidFill>
                <a:effectLst/>
                <a:latin typeface="Calibri" panose="020F0502020204030204" pitchFamily="34" charset="0"/>
              </a:rPr>
              <a:t>E</a:t>
            </a:r>
            <a:r>
              <a:rPr lang="en-GB" sz="1600" b="1" i="0" dirty="0">
                <a:solidFill>
                  <a:srgbClr val="92D050"/>
                </a:solidFill>
                <a:effectLst/>
                <a:latin typeface="Calibri" panose="020F0502020204030204" pitchFamily="34" charset="0"/>
              </a:rPr>
              <a:t>A</a:t>
            </a:r>
            <a:r>
              <a:rPr lang="en-GB" sz="1600" b="1" i="0" dirty="0">
                <a:solidFill>
                  <a:srgbClr val="00B0F0"/>
                </a:solidFill>
                <a:effectLst/>
                <a:latin typeface="Calibri" panose="020F0502020204030204" pitchFamily="34" charset="0"/>
              </a:rPr>
              <a:t>C</a:t>
            </a:r>
            <a:r>
              <a:rPr lang="en-GB" sz="1600" b="1" i="0" dirty="0">
                <a:solidFill>
                  <a:srgbClr val="DE6A19"/>
                </a:solidFill>
                <a:effectLst/>
                <a:latin typeface="Calibri" panose="020F0502020204030204" pitchFamily="34" charset="0"/>
              </a:rPr>
              <a:t>H</a:t>
            </a:r>
            <a:r>
              <a:rPr lang="en-GB" sz="1600" b="1" i="1" dirty="0">
                <a:solidFill>
                  <a:schemeClr val="bg1"/>
                </a:solidFill>
                <a:ea typeface="+mn-lt"/>
                <a:cs typeface="+mn-lt"/>
              </a:rPr>
              <a:t> excellence in all that we do...</a:t>
            </a:r>
            <a:r>
              <a:rPr lang="en-GB" sz="2400" b="1" i="1" dirty="0">
                <a:solidFill>
                  <a:srgbClr val="6F2F9F"/>
                </a:solidFill>
                <a:ea typeface="+mn-lt"/>
                <a:cs typeface="+mn-lt"/>
              </a:rPr>
              <a:t> </a:t>
            </a:r>
            <a:endParaRPr lang="en-US" sz="2400" dirty="0">
              <a:solidFill>
                <a:srgbClr val="000000"/>
              </a:solidFill>
              <a:ea typeface="+mn-lt"/>
              <a:cs typeface="+mn-lt"/>
            </a:endParaRPr>
          </a:p>
          <a:p>
            <a:endParaRPr lang="en-US" dirty="0">
              <a:solidFill>
                <a:schemeClr val="bg1"/>
              </a:solidFill>
              <a:latin typeface="Times New Roman"/>
              <a:cs typeface="Times New Roman"/>
            </a:endParaRPr>
          </a:p>
          <a:p>
            <a:pPr algn="l"/>
            <a:endParaRPr lang="en-US" dirty="0"/>
          </a:p>
        </p:txBody>
      </p:sp>
      <p:sp>
        <p:nvSpPr>
          <p:cNvPr id="33" name="TextBox 32">
            <a:extLst>
              <a:ext uri="{FF2B5EF4-FFF2-40B4-BE49-F238E27FC236}">
                <a16:creationId xmlns:a16="http://schemas.microsoft.com/office/drawing/2014/main" id="{3AA08B3E-0396-BD97-CAE4-EB7BF5A53583}"/>
              </a:ext>
            </a:extLst>
          </p:cNvPr>
          <p:cNvSpPr txBox="1"/>
          <p:nvPr/>
        </p:nvSpPr>
        <p:spPr>
          <a:xfrm>
            <a:off x="1020441" y="23495"/>
            <a:ext cx="103404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latin typeface="Times New Roman"/>
                <a:cs typeface="Times New Roman"/>
              </a:rPr>
              <a:t>We work in partnership with families, specialist services, outside agencies and other establishments to help us ensure that every child achieves their full potential. Our aim is to provide consistently high quality learning experiences, value the learning and achievements of all our children and promote high expectations and ambition. We aim to support our pupils to develop the knowledge, skills and attributes they will need to blossom in life, in learning and in the work place.</a:t>
            </a:r>
            <a:endParaRPr lang="en-US" sz="1200" dirty="0">
              <a:solidFill>
                <a:schemeClr val="bg1"/>
              </a:solidFill>
            </a:endParaRPr>
          </a:p>
        </p:txBody>
      </p:sp>
      <p:sp>
        <p:nvSpPr>
          <p:cNvPr id="28" name="Rectangle 27">
            <a:extLst>
              <a:ext uri="{FF2B5EF4-FFF2-40B4-BE49-F238E27FC236}">
                <a16:creationId xmlns:a16="http://schemas.microsoft.com/office/drawing/2014/main" id="{AB131D77-588D-8174-FD77-F82E1183FDC3}"/>
              </a:ext>
            </a:extLst>
          </p:cNvPr>
          <p:cNvSpPr/>
          <p:nvPr/>
        </p:nvSpPr>
        <p:spPr>
          <a:xfrm>
            <a:off x="1235104" y="2084867"/>
            <a:ext cx="2328535" cy="584775"/>
          </a:xfrm>
          <a:prstGeom prst="rect">
            <a:avLst/>
          </a:prstGeom>
          <a:noFill/>
        </p:spPr>
        <p:txBody>
          <a:bodyPr wrap="square" lIns="91440" tIns="45720" rIns="91440" bIns="45720">
            <a:spAutoFit/>
          </a:bodyPr>
          <a:lstStyle/>
          <a:p>
            <a:pPr algn="ctr"/>
            <a:r>
              <a:rPr lang="en-US" sz="1600" b="1" cap="none" spc="50" dirty="0">
                <a:ln w="9525" cmpd="sng">
                  <a:solidFill>
                    <a:schemeClr val="accent1"/>
                  </a:solidFill>
                  <a:prstDash val="solid"/>
                </a:ln>
                <a:effectLst>
                  <a:glow rad="38100">
                    <a:schemeClr val="accent1">
                      <a:alpha val="40000"/>
                    </a:schemeClr>
                  </a:glow>
                </a:effectLst>
              </a:rPr>
              <a:t>Community </a:t>
            </a:r>
          </a:p>
          <a:p>
            <a:pPr algn="ctr"/>
            <a:r>
              <a:rPr lang="en-US" sz="1600" b="1" spc="50" dirty="0">
                <a:ln w="9525" cmpd="sng">
                  <a:solidFill>
                    <a:schemeClr val="accent1"/>
                  </a:solidFill>
                  <a:prstDash val="solid"/>
                </a:ln>
                <a:effectLst>
                  <a:glow rad="38100">
                    <a:schemeClr val="accent1">
                      <a:alpha val="40000"/>
                    </a:schemeClr>
                  </a:glow>
                </a:effectLst>
              </a:rPr>
              <a:t>Ethos</a:t>
            </a:r>
            <a:endParaRPr lang="en-US" sz="1600" b="1" cap="none" spc="50" dirty="0">
              <a:ln w="9525" cmpd="sng">
                <a:solidFill>
                  <a:schemeClr val="accent1"/>
                </a:solidFill>
                <a:prstDash val="solid"/>
              </a:ln>
              <a:effectLst>
                <a:glow rad="38100">
                  <a:schemeClr val="accent1">
                    <a:alpha val="40000"/>
                  </a:schemeClr>
                </a:glow>
              </a:effectLst>
            </a:endParaRPr>
          </a:p>
        </p:txBody>
      </p:sp>
      <p:sp>
        <p:nvSpPr>
          <p:cNvPr id="31" name="Rectangle 30">
            <a:extLst>
              <a:ext uri="{FF2B5EF4-FFF2-40B4-BE49-F238E27FC236}">
                <a16:creationId xmlns:a16="http://schemas.microsoft.com/office/drawing/2014/main" id="{19CEEDFB-7C7B-16B6-19CD-07F3AC17075E}"/>
              </a:ext>
            </a:extLst>
          </p:cNvPr>
          <p:cNvSpPr/>
          <p:nvPr/>
        </p:nvSpPr>
        <p:spPr>
          <a:xfrm>
            <a:off x="8701651" y="2409803"/>
            <a:ext cx="2328535" cy="584775"/>
          </a:xfrm>
          <a:prstGeom prst="rect">
            <a:avLst/>
          </a:prstGeom>
          <a:noFill/>
        </p:spPr>
        <p:txBody>
          <a:bodyPr wrap="square" lIns="91440" tIns="45720" rIns="91440" bIns="45720">
            <a:spAutoFit/>
          </a:bodyPr>
          <a:lstStyle/>
          <a:p>
            <a:pPr algn="ctr"/>
            <a:r>
              <a:rPr lang="en-US" sz="1600" b="1" cap="none" spc="50" dirty="0">
                <a:ln w="9525" cmpd="sng">
                  <a:solidFill>
                    <a:schemeClr val="accent1"/>
                  </a:solidFill>
                  <a:prstDash val="solid"/>
                </a:ln>
                <a:effectLst>
                  <a:glow rad="38100">
                    <a:schemeClr val="accent1">
                      <a:alpha val="40000"/>
                    </a:schemeClr>
                  </a:glow>
                </a:effectLst>
              </a:rPr>
              <a:t>Our </a:t>
            </a:r>
          </a:p>
          <a:p>
            <a:pPr algn="ctr"/>
            <a:r>
              <a:rPr lang="en-US" sz="1600" b="1" cap="none" spc="50" dirty="0">
                <a:ln w="9525" cmpd="sng">
                  <a:solidFill>
                    <a:schemeClr val="accent1"/>
                  </a:solidFill>
                  <a:prstDash val="solid"/>
                </a:ln>
                <a:effectLst>
                  <a:glow rad="38100">
                    <a:schemeClr val="accent1">
                      <a:alpha val="40000"/>
                    </a:schemeClr>
                  </a:glow>
                </a:effectLst>
              </a:rPr>
              <a:t>Families</a:t>
            </a:r>
          </a:p>
        </p:txBody>
      </p:sp>
      <p:sp>
        <p:nvSpPr>
          <p:cNvPr id="34" name="Rectangle 33">
            <a:extLst>
              <a:ext uri="{FF2B5EF4-FFF2-40B4-BE49-F238E27FC236}">
                <a16:creationId xmlns:a16="http://schemas.microsoft.com/office/drawing/2014/main" id="{61C27F35-43B3-9760-BE37-FBF3AF48D050}"/>
              </a:ext>
            </a:extLst>
          </p:cNvPr>
          <p:cNvSpPr/>
          <p:nvPr/>
        </p:nvSpPr>
        <p:spPr>
          <a:xfrm>
            <a:off x="4720723" y="2036233"/>
            <a:ext cx="2328535" cy="338554"/>
          </a:xfrm>
          <a:prstGeom prst="rect">
            <a:avLst/>
          </a:prstGeom>
          <a:noFill/>
        </p:spPr>
        <p:txBody>
          <a:bodyPr wrap="square" lIns="91440" tIns="45720" rIns="91440" bIns="45720">
            <a:spAutoFit/>
          </a:bodyPr>
          <a:lstStyle/>
          <a:p>
            <a:pPr algn="ctr"/>
            <a:r>
              <a:rPr lang="en-US" sz="1600" b="1" cap="none" spc="50" dirty="0">
                <a:ln w="9525" cmpd="sng">
                  <a:solidFill>
                    <a:schemeClr val="accent1"/>
                  </a:solidFill>
                  <a:prstDash val="solid"/>
                </a:ln>
                <a:effectLst>
                  <a:glow rad="38100">
                    <a:schemeClr val="accent1">
                      <a:alpha val="40000"/>
                    </a:schemeClr>
                  </a:glow>
                </a:effectLst>
              </a:rPr>
              <a:t>Relationships</a:t>
            </a:r>
          </a:p>
        </p:txBody>
      </p:sp>
      <p:sp>
        <p:nvSpPr>
          <p:cNvPr id="35" name="TextBox 34">
            <a:extLst>
              <a:ext uri="{FF2B5EF4-FFF2-40B4-BE49-F238E27FC236}">
                <a16:creationId xmlns:a16="http://schemas.microsoft.com/office/drawing/2014/main" id="{B0BE6050-8D00-19EF-6279-1D0CE435C623}"/>
              </a:ext>
            </a:extLst>
          </p:cNvPr>
          <p:cNvSpPr txBox="1"/>
          <p:nvPr/>
        </p:nvSpPr>
        <p:spPr>
          <a:xfrm>
            <a:off x="10442372" y="3829476"/>
            <a:ext cx="68791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t>Beyond</a:t>
            </a:r>
          </a:p>
          <a:p>
            <a:pPr algn="ctr"/>
            <a:r>
              <a:rPr lang="en-US" sz="1000" dirty="0"/>
              <a:t>South Park</a:t>
            </a:r>
            <a:endParaRPr lang="en-US" dirty="0"/>
          </a:p>
        </p:txBody>
      </p:sp>
    </p:spTree>
    <p:extLst>
      <p:ext uri="{BB962C8B-B14F-4D97-AF65-F5344CB8AC3E}">
        <p14:creationId xmlns:p14="http://schemas.microsoft.com/office/powerpoint/2010/main" val="326596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A299-A5A3-67FB-2B88-DF93DF5C4A31}"/>
              </a:ext>
            </a:extLst>
          </p:cNvPr>
          <p:cNvSpPr>
            <a:spLocks noGrp="1"/>
          </p:cNvSpPr>
          <p:nvPr>
            <p:ph type="title"/>
          </p:nvPr>
        </p:nvSpPr>
        <p:spPr/>
        <p:txBody>
          <a:bodyPr/>
          <a:lstStyle/>
          <a:p>
            <a:endParaRPr lang="en-US"/>
          </a:p>
        </p:txBody>
      </p:sp>
      <p:pic>
        <p:nvPicPr>
          <p:cNvPr id="30" name="Content Placeholder 29" descr="The Sustainable Development Goals - PwC UK">
            <a:extLst>
              <a:ext uri="{FF2B5EF4-FFF2-40B4-BE49-F238E27FC236}">
                <a16:creationId xmlns:a16="http://schemas.microsoft.com/office/drawing/2014/main" id="{1696D9A5-88C0-45B7-8683-ED0F0E751C5F}"/>
              </a:ext>
            </a:extLst>
          </p:cNvPr>
          <p:cNvPicPr>
            <a:picLocks noGrp="1" noChangeAspect="1"/>
          </p:cNvPicPr>
          <p:nvPr>
            <p:ph idx="1"/>
          </p:nvPr>
        </p:nvPicPr>
        <p:blipFill>
          <a:blip r:embed="rId2"/>
          <a:stretch>
            <a:fillRect/>
          </a:stretch>
        </p:blipFill>
        <p:spPr>
          <a:xfrm>
            <a:off x="3396000" y="2483456"/>
            <a:ext cx="5400000" cy="3035676"/>
          </a:xfrm>
        </p:spPr>
      </p:pic>
      <p:pic>
        <p:nvPicPr>
          <p:cNvPr id="5" name="Picture 2" descr="A building with many windows&#10;&#10;Description automatically generated">
            <a:extLst>
              <a:ext uri="{FF2B5EF4-FFF2-40B4-BE49-F238E27FC236}">
                <a16:creationId xmlns:a16="http://schemas.microsoft.com/office/drawing/2014/main" id="{AEAF873F-19D1-0CBC-0E86-141C82D7EDA3}"/>
              </a:ext>
            </a:extLst>
          </p:cNvPr>
          <p:cNvPicPr>
            <a:picLocks noChangeAspect="1" noChangeArrowheads="1"/>
          </p:cNvPicPr>
          <p:nvPr/>
        </p:nvPicPr>
        <p:blipFill rotWithShape="1">
          <a:blip r:embed="rId3">
            <a:alphaModFix/>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r="23112" b="1"/>
          <a:stretch/>
        </p:blipFill>
        <p:spPr bwMode="auto">
          <a:xfrm>
            <a:off x="20" y="29748"/>
            <a:ext cx="12191980" cy="6857999"/>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6" name="Heart 5">
            <a:extLst>
              <a:ext uri="{FF2B5EF4-FFF2-40B4-BE49-F238E27FC236}">
                <a16:creationId xmlns:a16="http://schemas.microsoft.com/office/drawing/2014/main" id="{AFC045D4-0856-80E9-F027-61161D613B21}"/>
              </a:ext>
            </a:extLst>
          </p:cNvPr>
          <p:cNvSpPr/>
          <p:nvPr/>
        </p:nvSpPr>
        <p:spPr>
          <a:xfrm>
            <a:off x="5102164" y="37541"/>
            <a:ext cx="2328534" cy="1982675"/>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633C35-FE60-0B06-1BAB-477EB40FD616}"/>
              </a:ext>
            </a:extLst>
          </p:cNvPr>
          <p:cNvSpPr txBox="1"/>
          <p:nvPr/>
        </p:nvSpPr>
        <p:spPr>
          <a:xfrm>
            <a:off x="5029079" y="608444"/>
            <a:ext cx="24709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chemeClr val="bg1"/>
                </a:solidFill>
              </a:rPr>
              <a:t>Children First</a:t>
            </a:r>
          </a:p>
        </p:txBody>
      </p:sp>
      <p:sp>
        <p:nvSpPr>
          <p:cNvPr id="8" name="Heart 7">
            <a:extLst>
              <a:ext uri="{FF2B5EF4-FFF2-40B4-BE49-F238E27FC236}">
                <a16:creationId xmlns:a16="http://schemas.microsoft.com/office/drawing/2014/main" id="{E3CF4B4B-0648-5428-5C12-83CCE3F6201E}"/>
              </a:ext>
            </a:extLst>
          </p:cNvPr>
          <p:cNvSpPr/>
          <p:nvPr/>
        </p:nvSpPr>
        <p:spPr>
          <a:xfrm>
            <a:off x="148166" y="2180166"/>
            <a:ext cx="1375834" cy="95250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7549A5B1-A88F-BC00-211D-A8C961DE1BA1}"/>
              </a:ext>
            </a:extLst>
          </p:cNvPr>
          <p:cNvSpPr/>
          <p:nvPr/>
        </p:nvSpPr>
        <p:spPr>
          <a:xfrm>
            <a:off x="3047998" y="1703915"/>
            <a:ext cx="1375834" cy="95250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a:extLst>
              <a:ext uri="{FF2B5EF4-FFF2-40B4-BE49-F238E27FC236}">
                <a16:creationId xmlns:a16="http://schemas.microsoft.com/office/drawing/2014/main" id="{208D159B-92C8-81D1-1D22-7D6616F0BC20}"/>
              </a:ext>
            </a:extLst>
          </p:cNvPr>
          <p:cNvSpPr/>
          <p:nvPr/>
        </p:nvSpPr>
        <p:spPr>
          <a:xfrm>
            <a:off x="7685894" y="1843896"/>
            <a:ext cx="1375834" cy="95250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a:extLst>
              <a:ext uri="{FF2B5EF4-FFF2-40B4-BE49-F238E27FC236}">
                <a16:creationId xmlns:a16="http://schemas.microsoft.com/office/drawing/2014/main" id="{C5CBC329-43DD-7C9A-7738-8D7466C29C07}"/>
              </a:ext>
            </a:extLst>
          </p:cNvPr>
          <p:cNvSpPr/>
          <p:nvPr/>
        </p:nvSpPr>
        <p:spPr>
          <a:xfrm>
            <a:off x="10725508" y="2108279"/>
            <a:ext cx="1375834" cy="95250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4BD30DD-3D19-FD9F-9542-BB945DBB22A6}"/>
              </a:ext>
            </a:extLst>
          </p:cNvPr>
          <p:cNvSpPr txBox="1"/>
          <p:nvPr/>
        </p:nvSpPr>
        <p:spPr>
          <a:xfrm>
            <a:off x="211665" y="2349500"/>
            <a:ext cx="12488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rPr>
              <a:t>Play based learning</a:t>
            </a:r>
            <a:endParaRPr lang="en-US" sz="2400" dirty="0">
              <a:solidFill>
                <a:schemeClr val="bg1"/>
              </a:solidFill>
            </a:endParaRPr>
          </a:p>
        </p:txBody>
      </p:sp>
      <p:sp>
        <p:nvSpPr>
          <p:cNvPr id="14" name="TextBox 13">
            <a:extLst>
              <a:ext uri="{FF2B5EF4-FFF2-40B4-BE49-F238E27FC236}">
                <a16:creationId xmlns:a16="http://schemas.microsoft.com/office/drawing/2014/main" id="{F9D6AE32-3691-70DB-E8E8-11DAE9889813}"/>
              </a:ext>
            </a:extLst>
          </p:cNvPr>
          <p:cNvSpPr txBox="1"/>
          <p:nvPr/>
        </p:nvSpPr>
        <p:spPr>
          <a:xfrm>
            <a:off x="3111498" y="1957916"/>
            <a:ext cx="12488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Numeracy</a:t>
            </a:r>
            <a:endParaRPr lang="en-US"/>
          </a:p>
        </p:txBody>
      </p:sp>
      <p:sp>
        <p:nvSpPr>
          <p:cNvPr id="15" name="TextBox 14">
            <a:extLst>
              <a:ext uri="{FF2B5EF4-FFF2-40B4-BE49-F238E27FC236}">
                <a16:creationId xmlns:a16="http://schemas.microsoft.com/office/drawing/2014/main" id="{49F13225-8786-3776-0934-1528284D918F}"/>
              </a:ext>
            </a:extLst>
          </p:cNvPr>
          <p:cNvSpPr txBox="1"/>
          <p:nvPr/>
        </p:nvSpPr>
        <p:spPr>
          <a:xfrm>
            <a:off x="7683498" y="1957916"/>
            <a:ext cx="12488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Literacy</a:t>
            </a:r>
            <a:endParaRPr lang="en-US"/>
          </a:p>
        </p:txBody>
      </p:sp>
      <p:sp>
        <p:nvSpPr>
          <p:cNvPr id="16" name="TextBox 15">
            <a:extLst>
              <a:ext uri="{FF2B5EF4-FFF2-40B4-BE49-F238E27FC236}">
                <a16:creationId xmlns:a16="http://schemas.microsoft.com/office/drawing/2014/main" id="{651CEF6F-5B13-3131-EA05-FC45A1952553}"/>
              </a:ext>
            </a:extLst>
          </p:cNvPr>
          <p:cNvSpPr txBox="1"/>
          <p:nvPr/>
        </p:nvSpPr>
        <p:spPr>
          <a:xfrm>
            <a:off x="10860893" y="2312358"/>
            <a:ext cx="12488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chemeClr val="bg1"/>
                </a:solidFill>
              </a:rPr>
              <a:t>Pupil led enquiry based </a:t>
            </a:r>
            <a:br>
              <a:rPr lang="en-US" sz="1200" dirty="0">
                <a:solidFill>
                  <a:schemeClr val="bg1"/>
                </a:solidFill>
              </a:rPr>
            </a:br>
            <a:r>
              <a:rPr lang="en-US" sz="1200" dirty="0">
                <a:solidFill>
                  <a:schemeClr val="bg1"/>
                </a:solidFill>
              </a:rPr>
              <a:t>learning</a:t>
            </a:r>
          </a:p>
        </p:txBody>
      </p:sp>
      <p:cxnSp>
        <p:nvCxnSpPr>
          <p:cNvPr id="17" name="Straight Arrow Connector 16">
            <a:extLst>
              <a:ext uri="{FF2B5EF4-FFF2-40B4-BE49-F238E27FC236}">
                <a16:creationId xmlns:a16="http://schemas.microsoft.com/office/drawing/2014/main" id="{5171A3E5-8B71-B4E1-2FC3-BA367343E8D1}"/>
              </a:ext>
            </a:extLst>
          </p:cNvPr>
          <p:cNvCxnSpPr/>
          <p:nvPr/>
        </p:nvCxnSpPr>
        <p:spPr>
          <a:xfrm flipV="1">
            <a:off x="1265085" y="105511"/>
            <a:ext cx="4074166" cy="207791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739FFB9-3802-409D-A60F-10258F9D9F83}"/>
              </a:ext>
            </a:extLst>
          </p:cNvPr>
          <p:cNvCxnSpPr/>
          <p:nvPr/>
        </p:nvCxnSpPr>
        <p:spPr>
          <a:xfrm flipV="1">
            <a:off x="3565970" y="926033"/>
            <a:ext cx="1596775" cy="80230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EAC6B88-80E0-DB76-7AEC-F4B5D6A9FA82}"/>
              </a:ext>
            </a:extLst>
          </p:cNvPr>
          <p:cNvCxnSpPr>
            <a:cxnSpLocks/>
          </p:cNvCxnSpPr>
          <p:nvPr/>
        </p:nvCxnSpPr>
        <p:spPr>
          <a:xfrm>
            <a:off x="7292514" y="1169339"/>
            <a:ext cx="1458731" cy="65721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03A4F8E-006F-1C9E-B23A-B8C2DAA60098}"/>
              </a:ext>
            </a:extLst>
          </p:cNvPr>
          <p:cNvCxnSpPr>
            <a:cxnSpLocks/>
          </p:cNvCxnSpPr>
          <p:nvPr/>
        </p:nvCxnSpPr>
        <p:spPr>
          <a:xfrm>
            <a:off x="7106806" y="122881"/>
            <a:ext cx="3778557" cy="20806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D7DA848-4388-A8F0-6110-213E2A8EF66A}"/>
              </a:ext>
            </a:extLst>
          </p:cNvPr>
          <p:cNvSpPr txBox="1"/>
          <p:nvPr/>
        </p:nvSpPr>
        <p:spPr>
          <a:xfrm>
            <a:off x="1196730" y="5618121"/>
            <a:ext cx="93214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t>Community </a:t>
            </a:r>
            <a:r>
              <a:rPr lang="en-US" sz="1000"/>
              <a:t>Garden</a:t>
            </a:r>
            <a:endParaRPr lang="en-US"/>
          </a:p>
          <a:p>
            <a:pPr algn="ctr"/>
            <a:endParaRPr lang="en-US" sz="1000" dirty="0"/>
          </a:p>
        </p:txBody>
      </p:sp>
      <p:sp>
        <p:nvSpPr>
          <p:cNvPr id="21" name="TextBox 20">
            <a:extLst>
              <a:ext uri="{FF2B5EF4-FFF2-40B4-BE49-F238E27FC236}">
                <a16:creationId xmlns:a16="http://schemas.microsoft.com/office/drawing/2014/main" id="{069A07AA-3529-081F-32E0-AF5C27C6697A}"/>
              </a:ext>
            </a:extLst>
          </p:cNvPr>
          <p:cNvSpPr txBox="1"/>
          <p:nvPr/>
        </p:nvSpPr>
        <p:spPr>
          <a:xfrm>
            <a:off x="3599950" y="5064686"/>
            <a:ext cx="5386597" cy="1328023"/>
          </a:xfrm>
          <a:prstGeom prst="round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bg1"/>
                </a:solidFill>
              </a:rPr>
              <a:t>Being South Park </a:t>
            </a:r>
            <a:br>
              <a:rPr lang="en-US" sz="3600" b="1" dirty="0"/>
            </a:br>
            <a:r>
              <a:rPr lang="en-US" sz="3600" b="1" i="1" dirty="0">
                <a:solidFill>
                  <a:schemeClr val="bg1"/>
                </a:solidFill>
              </a:rPr>
              <a:t>Our Unique Curriculum</a:t>
            </a:r>
            <a:endParaRPr lang="en-US" dirty="0">
              <a:solidFill>
                <a:schemeClr val="bg1"/>
              </a:solidFill>
            </a:endParaRPr>
          </a:p>
        </p:txBody>
      </p:sp>
      <p:pic>
        <p:nvPicPr>
          <p:cNvPr id="31" name="Picture 30">
            <a:extLst>
              <a:ext uri="{FF2B5EF4-FFF2-40B4-BE49-F238E27FC236}">
                <a16:creationId xmlns:a16="http://schemas.microsoft.com/office/drawing/2014/main" id="{FCC0A064-8A18-8D37-84CC-6D0295DEDC4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321" y="5146556"/>
            <a:ext cx="2135580" cy="1740743"/>
          </a:xfrm>
          <a:prstGeom prst="rect">
            <a:avLst/>
          </a:prstGeom>
        </p:spPr>
      </p:pic>
      <p:pic>
        <p:nvPicPr>
          <p:cNvPr id="4" name="Content Placeholder 3" descr="Young People's Rights (UNCRC) – Young Scot">
            <a:extLst>
              <a:ext uri="{FF2B5EF4-FFF2-40B4-BE49-F238E27FC236}">
                <a16:creationId xmlns:a16="http://schemas.microsoft.com/office/drawing/2014/main" id="{2E2A01AB-81E9-88F9-D137-3E35DDC2BBA4}"/>
              </a:ext>
            </a:extLst>
          </p:cNvPr>
          <p:cNvPicPr>
            <a:picLocks noChangeAspect="1"/>
          </p:cNvPicPr>
          <p:nvPr/>
        </p:nvPicPr>
        <p:blipFill>
          <a:blip r:embed="rId7"/>
          <a:stretch>
            <a:fillRect/>
          </a:stretch>
        </p:blipFill>
        <p:spPr>
          <a:xfrm>
            <a:off x="9683870" y="5229044"/>
            <a:ext cx="2514600" cy="1658255"/>
          </a:xfrm>
          <a:prstGeom prst="rect">
            <a:avLst/>
          </a:prstGeom>
        </p:spPr>
      </p:pic>
      <p:sp>
        <p:nvSpPr>
          <p:cNvPr id="9" name="Heart 8">
            <a:extLst>
              <a:ext uri="{FF2B5EF4-FFF2-40B4-BE49-F238E27FC236}">
                <a16:creationId xmlns:a16="http://schemas.microsoft.com/office/drawing/2014/main" id="{5198654A-D5FA-902E-56EC-B5959896D7C9}"/>
              </a:ext>
            </a:extLst>
          </p:cNvPr>
          <p:cNvSpPr/>
          <p:nvPr/>
        </p:nvSpPr>
        <p:spPr>
          <a:xfrm>
            <a:off x="5635922" y="2523424"/>
            <a:ext cx="1375834" cy="95250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HWB</a:t>
            </a:r>
          </a:p>
        </p:txBody>
      </p:sp>
      <p:sp>
        <p:nvSpPr>
          <p:cNvPr id="3" name="TextBox 2">
            <a:extLst>
              <a:ext uri="{FF2B5EF4-FFF2-40B4-BE49-F238E27FC236}">
                <a16:creationId xmlns:a16="http://schemas.microsoft.com/office/drawing/2014/main" id="{AAEE014A-7C3E-DEC5-47B6-060E419F2D24}"/>
              </a:ext>
            </a:extLst>
          </p:cNvPr>
          <p:cNvSpPr txBox="1"/>
          <p:nvPr/>
        </p:nvSpPr>
        <p:spPr>
          <a:xfrm>
            <a:off x="3315558" y="3646238"/>
            <a:ext cx="5622950" cy="129397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latin typeface="Arial"/>
                <a:cs typeface="Arial"/>
              </a:rPr>
              <a:t>At South Park we enable our learners to be equipped with the skills to flourish in their learning and their life beyond South Park.</a:t>
            </a:r>
            <a:endParaRPr lang="en-US" sz="1400">
              <a:latin typeface="Arial"/>
              <a:cs typeface="Arial"/>
            </a:endParaRPr>
          </a:p>
          <a:p>
            <a:pPr algn="ctr"/>
            <a:r>
              <a:rPr lang="en-GB" sz="1400" dirty="0">
                <a:latin typeface="Arial"/>
                <a:cs typeface="Arial"/>
              </a:rPr>
              <a:t> We have a responsive curriculum which places pupil voice at the heart, encompasses global goals and reflects the contexts of our whole community.</a:t>
            </a:r>
            <a:endParaRPr lang="en-US" sz="1400" dirty="0">
              <a:latin typeface="Arial"/>
              <a:cs typeface="Arial"/>
            </a:endParaRPr>
          </a:p>
        </p:txBody>
      </p:sp>
      <p:sp>
        <p:nvSpPr>
          <p:cNvPr id="22" name="TextBox 21">
            <a:extLst>
              <a:ext uri="{FF2B5EF4-FFF2-40B4-BE49-F238E27FC236}">
                <a16:creationId xmlns:a16="http://schemas.microsoft.com/office/drawing/2014/main" id="{9B92FB84-D2A8-82F5-5458-F533FDDA1231}"/>
              </a:ext>
            </a:extLst>
          </p:cNvPr>
          <p:cNvSpPr txBox="1"/>
          <p:nvPr/>
        </p:nvSpPr>
        <p:spPr>
          <a:xfrm>
            <a:off x="3302234" y="6395119"/>
            <a:ext cx="64091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600" b="1" i="1" baseline="0">
                <a:solidFill>
                  <a:srgbClr val="FFFFFF"/>
                </a:solidFill>
                <a:latin typeface="Aptos"/>
              </a:rPr>
              <a:t>In South Park we aspire to </a:t>
            </a:r>
            <a:r>
              <a:rPr lang="en-GB" sz="1600" b="1" i="1" baseline="0">
                <a:solidFill>
                  <a:srgbClr val="7030A0"/>
                </a:solidFill>
                <a:latin typeface="Aptos"/>
              </a:rPr>
              <a:t>R</a:t>
            </a:r>
            <a:r>
              <a:rPr lang="en-GB" sz="1600" b="1" i="1" baseline="0">
                <a:solidFill>
                  <a:srgbClr val="275317"/>
                </a:solidFill>
                <a:latin typeface="Aptos"/>
              </a:rPr>
              <a:t>E</a:t>
            </a:r>
            <a:r>
              <a:rPr lang="en-GB" sz="1600" b="1" i="1" baseline="0">
                <a:solidFill>
                  <a:srgbClr val="FF0000"/>
                </a:solidFill>
                <a:latin typeface="Aptos"/>
              </a:rPr>
              <a:t>A</a:t>
            </a:r>
            <a:r>
              <a:rPr lang="en-GB" sz="1600" b="1" i="1" baseline="0">
                <a:solidFill>
                  <a:srgbClr val="002060"/>
                </a:solidFill>
                <a:latin typeface="Aptos"/>
              </a:rPr>
              <a:t>C</a:t>
            </a:r>
            <a:r>
              <a:rPr lang="en-GB" sz="1600" b="1" i="1" baseline="0">
                <a:solidFill>
                  <a:srgbClr val="FFFF00"/>
                </a:solidFill>
                <a:latin typeface="Aptos"/>
              </a:rPr>
              <a:t>H</a:t>
            </a:r>
            <a:r>
              <a:rPr lang="en-GB" sz="1600" b="1" i="1" baseline="0">
                <a:solidFill>
                  <a:srgbClr val="FFFFFF"/>
                </a:solidFill>
                <a:latin typeface="Aptos"/>
              </a:rPr>
              <a:t> excellence in all that we do...</a:t>
            </a:r>
            <a:r>
              <a:rPr lang="en-GB" sz="2400" b="1" i="1" baseline="0">
                <a:solidFill>
                  <a:srgbClr val="6F2F9F"/>
                </a:solidFill>
                <a:latin typeface="Aptos"/>
              </a:rPr>
              <a:t> </a:t>
            </a:r>
            <a:r>
              <a:rPr lang="en-GB" sz="2400">
                <a:latin typeface="Aptos"/>
                <a:ea typeface="Aptos"/>
                <a:cs typeface="Aptos"/>
              </a:rPr>
              <a:t>​</a:t>
            </a:r>
            <a:endParaRPr lang="en-US"/>
          </a:p>
        </p:txBody>
      </p:sp>
      <p:pic>
        <p:nvPicPr>
          <p:cNvPr id="24" name="Picture 23" descr="A puzzle piece with words written on it&#10;&#10;Description automatically generated">
            <a:extLst>
              <a:ext uri="{FF2B5EF4-FFF2-40B4-BE49-F238E27FC236}">
                <a16:creationId xmlns:a16="http://schemas.microsoft.com/office/drawing/2014/main" id="{A8AE6963-B272-B216-79D1-99EA6A77B6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686" y="0"/>
            <a:ext cx="2619375" cy="1743075"/>
          </a:xfrm>
          <a:prstGeom prst="rect">
            <a:avLst/>
          </a:prstGeom>
        </p:spPr>
      </p:pic>
      <p:pic>
        <p:nvPicPr>
          <p:cNvPr id="26" name="Picture 25" descr="A puzzle piece with words written on it&#10;&#10;Description automatically generated">
            <a:extLst>
              <a:ext uri="{FF2B5EF4-FFF2-40B4-BE49-F238E27FC236}">
                <a16:creationId xmlns:a16="http://schemas.microsoft.com/office/drawing/2014/main" id="{B8728310-3905-6A73-82B2-DF8A5288F8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1068" y="37445"/>
            <a:ext cx="2619375" cy="1743075"/>
          </a:xfrm>
          <a:prstGeom prst="rect">
            <a:avLst/>
          </a:prstGeom>
        </p:spPr>
      </p:pic>
      <p:cxnSp>
        <p:nvCxnSpPr>
          <p:cNvPr id="28" name="Straight Arrow Connector 27">
            <a:extLst>
              <a:ext uri="{FF2B5EF4-FFF2-40B4-BE49-F238E27FC236}">
                <a16:creationId xmlns:a16="http://schemas.microsoft.com/office/drawing/2014/main" id="{8C3530F7-A9EB-78E7-E39B-2B9EE1BBDE81}"/>
              </a:ext>
            </a:extLst>
          </p:cNvPr>
          <p:cNvCxnSpPr>
            <a:cxnSpLocks/>
            <a:stCxn id="9" idx="0"/>
          </p:cNvCxnSpPr>
          <p:nvPr/>
        </p:nvCxnSpPr>
        <p:spPr>
          <a:xfrm flipH="1" flipV="1">
            <a:off x="6304004" y="1854109"/>
            <a:ext cx="19835" cy="90744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916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434</TotalTime>
  <Words>714</Words>
  <Application>Microsoft Office PowerPoint</Application>
  <PresentationFormat>Widescreen</PresentationFormat>
  <Paragraphs>71</Paragraphs>
  <Slides>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Adobe Heiti Std R</vt:lpstr>
      <vt:lpstr>Aptos</vt:lpstr>
      <vt:lpstr>Aptos Display</vt:lpstr>
      <vt:lpstr>Arial</vt:lpstr>
      <vt:lpstr>Calibri</vt:lpstr>
      <vt:lpstr>Times New Roman</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Gillespie</dc:creator>
  <cp:lastModifiedBy>Mrs Gillespie</cp:lastModifiedBy>
  <cp:revision>306</cp:revision>
  <dcterms:created xsi:type="dcterms:W3CDTF">2024-05-02T11:43:23Z</dcterms:created>
  <dcterms:modified xsi:type="dcterms:W3CDTF">2024-08-26T08:21:16Z</dcterms:modified>
</cp:coreProperties>
</file>