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256" r:id="rId5"/>
    <p:sldId id="300" r:id="rId6"/>
    <p:sldId id="293" r:id="rId7"/>
    <p:sldId id="308" r:id="rId8"/>
    <p:sldId id="315" r:id="rId9"/>
    <p:sldId id="314" r:id="rId10"/>
    <p:sldId id="310" r:id="rId11"/>
    <p:sldId id="305" r:id="rId12"/>
    <p:sldId id="316" r:id="rId13"/>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70281-E5F5-479B-8D81-C20C412603E4}" v="21" dt="2024-08-23T14:31:09.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25" autoAdjust="0"/>
  </p:normalViewPr>
  <p:slideViewPr>
    <p:cSldViewPr snapToGrid="0">
      <p:cViewPr varScale="1">
        <p:scale>
          <a:sx n="104" d="100"/>
          <a:sy n="104" d="100"/>
        </p:scale>
        <p:origin x="870" y="96"/>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DE47A5D-825D-489B-B86E-69FB8F6FDDD5}" type="datetime1">
              <a:rPr lang="en-GB" smtClean="0"/>
              <a:t>26/08/2024</a:t>
            </a:fld>
            <a:endParaRPr lang="en-GB"/>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7F75FB2-D12E-4669-8522-D3E2C7E6DC97}" type="slidenum">
              <a:rPr lang="en-GB" smtClean="0"/>
              <a:t>‹#›</a:t>
            </a:fld>
            <a:endParaRPr lang="en-GB"/>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2AF04-B2F6-42F0-B8D0-5C21D87AAE42}" type="datetime1">
              <a:rPr lang="en-GB" smtClean="0"/>
              <a:pPr/>
              <a:t>26/08/2024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18E0B9-48E4-499D-93B2-B07D00395BAC}" type="slidenum">
              <a:rPr lang="en-GB" noProof="0" smtClean="0"/>
              <a:t>‹#›</a:t>
            </a:fld>
            <a:endParaRPr lang="en-GB" noProof="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1</a:t>
            </a:fld>
            <a:endParaRPr lang="en-GB"/>
          </a:p>
        </p:txBody>
      </p:sp>
    </p:spTree>
    <p:extLst>
      <p:ext uri="{BB962C8B-B14F-4D97-AF65-F5344CB8AC3E}">
        <p14:creationId xmlns:p14="http://schemas.microsoft.com/office/powerpoint/2010/main" val="158409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2</a:t>
            </a:fld>
            <a:endParaRPr lang="en-GB"/>
          </a:p>
        </p:txBody>
      </p:sp>
    </p:spTree>
    <p:extLst>
      <p:ext uri="{BB962C8B-B14F-4D97-AF65-F5344CB8AC3E}">
        <p14:creationId xmlns:p14="http://schemas.microsoft.com/office/powerpoint/2010/main" val="63395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3</a:t>
            </a:fld>
            <a:endParaRPr lang="en-GB"/>
          </a:p>
        </p:txBody>
      </p:sp>
    </p:spTree>
    <p:extLst>
      <p:ext uri="{BB962C8B-B14F-4D97-AF65-F5344CB8AC3E}">
        <p14:creationId xmlns:p14="http://schemas.microsoft.com/office/powerpoint/2010/main" val="295212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4</a:t>
            </a:fld>
            <a:endParaRPr lang="en-GB"/>
          </a:p>
        </p:txBody>
      </p:sp>
    </p:spTree>
    <p:extLst>
      <p:ext uri="{BB962C8B-B14F-4D97-AF65-F5344CB8AC3E}">
        <p14:creationId xmlns:p14="http://schemas.microsoft.com/office/powerpoint/2010/main" val="198989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7</a:t>
            </a:fld>
            <a:endParaRPr lang="en-GB"/>
          </a:p>
        </p:txBody>
      </p:sp>
    </p:spTree>
    <p:extLst>
      <p:ext uri="{BB962C8B-B14F-4D97-AF65-F5344CB8AC3E}">
        <p14:creationId xmlns:p14="http://schemas.microsoft.com/office/powerpoint/2010/main" val="168239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8D18E0B9-48E4-499D-93B2-B07D00395BAC}" type="slidenum">
              <a:rPr lang="en-GB" smtClean="0"/>
              <a:t>8</a:t>
            </a:fld>
            <a:endParaRPr lang="en-GB"/>
          </a:p>
        </p:txBody>
      </p:sp>
    </p:spTree>
    <p:extLst>
      <p:ext uri="{BB962C8B-B14F-4D97-AF65-F5344CB8AC3E}">
        <p14:creationId xmlns:p14="http://schemas.microsoft.com/office/powerpoint/2010/main" val="178650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8D18E0B9-48E4-499D-93B2-B07D00395BAC}" type="slidenum">
              <a:rPr lang="en-GB" noProof="0" smtClean="0"/>
              <a:t>9</a:t>
            </a:fld>
            <a:endParaRPr lang="en-GB" noProof="0"/>
          </a:p>
        </p:txBody>
      </p:sp>
    </p:spTree>
    <p:extLst>
      <p:ext uri="{BB962C8B-B14F-4D97-AF65-F5344CB8AC3E}">
        <p14:creationId xmlns:p14="http://schemas.microsoft.com/office/powerpoint/2010/main" val="34780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rtlCol="0"/>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rtlCol="0" anchor="b">
            <a:normAutofit/>
          </a:bodyPr>
          <a:lstStyle>
            <a:lvl1pPr algn="r">
              <a:defRPr sz="5400">
                <a:solidFill>
                  <a:schemeClr val="tx1">
                    <a:lumMod val="65000"/>
                    <a:lumOff val="35000"/>
                  </a:schemeClr>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rtlCol="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rtlCol="0" anchor="b"/>
          <a:lstStyle>
            <a:lvl1pPr marL="0" indent="0">
              <a:buNone/>
              <a:defRPr/>
            </a:lvl1pPr>
          </a:lstStyle>
          <a:p>
            <a:pPr rtl="0"/>
            <a:r>
              <a:rPr lang="en-GB" noProof="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rtlCol="0">
            <a:noAutofit/>
          </a:bodyPr>
          <a:lstStyle>
            <a:lvl1pPr marL="0" indent="0" algn="ctr">
              <a:buNone/>
              <a:defRPr sz="3200" b="0">
                <a:solidFill>
                  <a:schemeClr val="accent4"/>
                </a:solidFill>
                <a:latin typeface="+mj-lt"/>
              </a:defRPr>
            </a:lvl1pPr>
          </a:lstStyle>
          <a:p>
            <a:pPr lvl="0" rtl="0"/>
            <a:r>
              <a:rPr lang="en-GB" noProof="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en-GB" noProof="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solidFill>
                  <a:schemeClr val="bg1"/>
                </a:solidFill>
              </a:defRPr>
            </a:lvl1pPr>
          </a:lstStyle>
          <a:p>
            <a:pPr rtl="0"/>
            <a:r>
              <a:rPr lang="en-GB" noProof="0"/>
              <a:t>20XX</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en-GB" noProof="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en-GB" noProof="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solidFill>
                  <a:schemeClr val="bg1"/>
                </a:solidFill>
              </a:defRPr>
            </a:lvl1pPr>
          </a:lstStyle>
          <a:p>
            <a:pPr rtl="0"/>
            <a:r>
              <a:rPr lang="en-GB" noProof="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en-GB" noProof="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en-GB" noProof="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2</a:t>
            </a:r>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3</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rtlCol="0">
            <a:normAutofit/>
          </a:bodyPr>
          <a:lstStyle>
            <a:lvl1pPr>
              <a:defRPr sz="1600"/>
            </a:lvl1pPr>
          </a:lstStyle>
          <a:p>
            <a:pPr rtl="0"/>
            <a:r>
              <a:rPr lang="en-US" noProof="0"/>
              <a:t>Click icon to add picture</a:t>
            </a:r>
            <a:endParaRPr lang="en-GB" noProof="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rtlCol="0">
            <a:normAutofit/>
          </a:bodyPr>
          <a:lstStyle>
            <a:lvl1pPr>
              <a:defRPr sz="1600"/>
            </a:lvl1pPr>
          </a:lstStyle>
          <a:p>
            <a:pPr rtl="0"/>
            <a:r>
              <a:rPr lang="en-US" noProof="0"/>
              <a:t>Click icon to add picture</a:t>
            </a:r>
            <a:endParaRPr lang="en-GB" noProof="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rtlCol="0">
            <a:normAutofit/>
          </a:bodyPr>
          <a:lstStyle>
            <a:lvl1pPr>
              <a:defRPr sz="1600"/>
            </a:lvl1pPr>
          </a:lstStyle>
          <a:p>
            <a:pPr rtl="0"/>
            <a:r>
              <a:rPr lang="en-US" noProof="0"/>
              <a:t>Click icon to add picture</a:t>
            </a:r>
            <a:endParaRPr lang="en-GB" noProof="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n-GB" noProof="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n-GB" noProof="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en-GB" noProof="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en-GB" noProof="0"/>
              <a:t>Section Description</a:t>
            </a:r>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en-GB" noProof="0"/>
              <a:t>Section Description</a:t>
            </a:r>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en-GB" noProof="0"/>
              <a:t>Section Description</a:t>
            </a:r>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en-GB" noProof="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rtlCol="0">
            <a:noAutofit/>
          </a:bodyPr>
          <a:lstStyle>
            <a:lvl1pPr marL="0" indent="0" algn="l">
              <a:buFont typeface="Arial" panose="020B0604020202020204" pitchFamily="34" charset="0"/>
              <a:buNone/>
              <a:defRPr sz="1200" b="1">
                <a:solidFill>
                  <a:schemeClr val="accent4"/>
                </a:solidFill>
              </a:defRPr>
            </a:lvl1pPr>
          </a:lstStyle>
          <a:p>
            <a:pPr lvl="0" rtl="0"/>
            <a:r>
              <a:rPr lang="en-GB" noProof="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rtlCol="0">
            <a:noAutofit/>
          </a:bodyPr>
          <a:lstStyle>
            <a:lvl1pPr marL="0" indent="0" algn="r">
              <a:buFont typeface="Arial" panose="020B0604020202020204" pitchFamily="34" charset="0"/>
              <a:buNone/>
              <a:defRPr sz="1200" b="1">
                <a:solidFill>
                  <a:schemeClr val="accent4"/>
                </a:solidFill>
              </a:defRPr>
            </a:lvl1pPr>
          </a:lstStyle>
          <a:p>
            <a:pPr lvl="0" rtl="0"/>
            <a:r>
              <a:rPr lang="en-GB" noProof="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en-GB" noProof="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rtlCol="0" anchor="b"/>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rtlCol="0">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en-GB" noProof="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en-GB" noProof="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en-GB" noProof="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en-GB" noProof="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en-GB" noProof="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en-GB" noProof="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lvl1pPr algn="ctr">
              <a:defRPr/>
            </a:lvl1pPr>
          </a:lstStyle>
          <a:p>
            <a:pPr rtl="0"/>
            <a:r>
              <a:rPr lang="en-US" noProof="0"/>
              <a:t>Click to edit Master title style</a:t>
            </a:r>
            <a:endParaRPr lang="en-GB" noProof="0"/>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rtlCol="0">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rtlCol="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rtl="0"/>
            <a:r>
              <a:rPr lang="en-GB" noProof="0"/>
              <a:t>Item Title</a:t>
            </a:r>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rtlCol="0"/>
          <a:lstStyle/>
          <a:p>
            <a:pPr rtl="0"/>
            <a:r>
              <a:rPr lang="en-US" noProof="0"/>
              <a:t>Click icon to add picture</a:t>
            </a:r>
            <a:endParaRPr lang="en-GB" noProof="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rtlCol="0"/>
          <a:lstStyle/>
          <a:p>
            <a:pPr rtl="0"/>
            <a:r>
              <a:rPr lang="en-US" noProof="0"/>
              <a:t>Click icon to add picture</a:t>
            </a:r>
            <a:endParaRPr lang="en-GB" noProof="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rtlCol="0"/>
          <a:lstStyle/>
          <a:p>
            <a:pPr rtl="0"/>
            <a:r>
              <a:rPr lang="en-US" noProof="0"/>
              <a:t>Click icon to add picture</a:t>
            </a:r>
            <a:endParaRPr lang="en-GB" noProof="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rtlCol="0"/>
          <a:lstStyle/>
          <a:p>
            <a:pPr rtl="0"/>
            <a:r>
              <a:rPr lang="en-US" noProof="0"/>
              <a:t>Click icon to add picture</a:t>
            </a:r>
            <a:endParaRPr lang="en-GB" noProof="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rtlCol="0"/>
          <a:lstStyle/>
          <a:p>
            <a:pPr rtl="0"/>
            <a:r>
              <a:rPr lang="en-US" noProof="0"/>
              <a:t>Click icon to add picture</a:t>
            </a:r>
            <a:endParaRPr lang="en-GB" noProof="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rtlCol="0"/>
          <a:lstStyle/>
          <a:p>
            <a:pPr rtl="0"/>
            <a:r>
              <a:rPr lang="en-US" noProof="0"/>
              <a:t>Click icon to add picture</a:t>
            </a:r>
            <a:endParaRPr lang="en-GB" noProof="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rtlCol="0"/>
          <a:lstStyle/>
          <a:p>
            <a:pPr rtl="0"/>
            <a:r>
              <a:rPr lang="en-US" noProof="0"/>
              <a:t>Click icon to add picture</a:t>
            </a:r>
            <a:endParaRPr lang="en-GB" noProof="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rtlCol="0"/>
          <a:lstStyle/>
          <a:p>
            <a:pPr rtl="0"/>
            <a:r>
              <a:rPr lang="en-US" noProof="0"/>
              <a:t>Click icon to add picture</a:t>
            </a:r>
            <a:endParaRPr lang="en-GB" noProof="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rtlCol="0"/>
          <a:lstStyle/>
          <a:p>
            <a:pPr rtl="0"/>
            <a:r>
              <a:rPr lang="en-US" noProof="0"/>
              <a:t>Click icon to add picture</a:t>
            </a:r>
            <a:endParaRPr lang="en-GB" noProof="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rtlCol="0"/>
          <a:lstStyle/>
          <a:p>
            <a:pPr rtl="0"/>
            <a:r>
              <a:rPr lang="en-US" noProof="0"/>
              <a:t>Click icon to add picture</a:t>
            </a:r>
            <a:endParaRPr lang="en-GB" noProof="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en-GB" noProof="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rtlCol="0" anchor="ctr">
            <a:normAutofit/>
          </a:bodyPr>
          <a:lstStyle>
            <a:lvl1pPr marL="0" indent="0" algn="ctr">
              <a:buNone/>
              <a:defRPr sz="1800"/>
            </a:lvl1pPr>
          </a:lstStyle>
          <a:p>
            <a:pPr lvl="0" rtl="0"/>
            <a:r>
              <a:rPr lang="en-GB" noProof="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en-GB" noProof="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rtlCol="0"/>
          <a:lstStyle>
            <a:lvl1pPr algn="l">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rtlCol="0">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rtl="0"/>
            <a:r>
              <a:rPr lang="en-US" noProof="0"/>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en-US" noProof="0"/>
              <a:t>Click icon to add picture</a:t>
            </a:r>
            <a:endParaRPr lang="en-GB" noProof="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rtlCol="0">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en-US" noProof="0"/>
              <a:t>Click to edit Master title style</a:t>
            </a:r>
            <a:endParaRPr lang="en-GB" noProof="0"/>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rtlCol="0"/>
          <a:lstStyle/>
          <a:p>
            <a:pPr rtl="0"/>
            <a:r>
              <a:rPr lang="en-US" noProof="0"/>
              <a:t>Click icon to add picture</a:t>
            </a:r>
            <a:endParaRPr lang="en-GB" noProof="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rtlCol="0"/>
          <a:lstStyle/>
          <a:p>
            <a:pPr rtl="0"/>
            <a:r>
              <a:rPr lang="en-US" noProof="0"/>
              <a:t>Click icon to add picture</a:t>
            </a:r>
            <a:endParaRPr lang="en-GB" noProof="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rtlCol="0"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rtlCol="0"/>
          <a:lstStyle/>
          <a:p>
            <a:pPr rtl="0"/>
            <a:r>
              <a:rPr lang="en-US" noProof="0"/>
              <a:t>Click icon to add picture</a:t>
            </a:r>
            <a:endParaRPr lang="en-GB" noProof="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en-US" noProof="0"/>
              <a:t>Click to edit Master title style</a:t>
            </a:r>
            <a:endParaRPr lang="en-GB" noProof="0"/>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rtlCol="0"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en-GB" noProof="0"/>
              <a:t>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rtlCol="0">
            <a:normAutofit/>
          </a:bodyPr>
          <a:lstStyle>
            <a:lvl1pPr marL="0" indent="0">
              <a:buNone/>
              <a:defRPr sz="2400" b="1">
                <a:solidFill>
                  <a:schemeClr val="tx1"/>
                </a:solidFill>
              </a:defRPr>
            </a:lvl1pPr>
          </a:lstStyle>
          <a:p>
            <a:pPr lvl="0" rtl="0"/>
            <a:r>
              <a:rPr lang="en-GB" noProof="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en-GB" noProof="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rtlCol="0">
            <a:normAutofit/>
          </a:bodyPr>
          <a:lstStyle>
            <a:lvl1pPr marL="0" indent="0">
              <a:buNone/>
              <a:defRPr sz="2400" b="1">
                <a:solidFill>
                  <a:schemeClr val="tx1"/>
                </a:solidFill>
              </a:defRPr>
            </a:lvl1pPr>
          </a:lstStyle>
          <a:p>
            <a:pPr lvl="0" rtl="0"/>
            <a:r>
              <a:rPr lang="en-GB" noProof="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en-GB" noProof="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rtlCol="0">
            <a:normAutofit/>
          </a:bodyPr>
          <a:lstStyle>
            <a:lvl1pPr marL="0" indent="0">
              <a:buNone/>
              <a:defRPr sz="2400" b="1">
                <a:solidFill>
                  <a:schemeClr val="tx1"/>
                </a:solidFill>
              </a:defRPr>
            </a:lvl1pPr>
          </a:lstStyle>
          <a:p>
            <a:pPr lvl="0" rtl="0"/>
            <a:r>
              <a:rPr lang="en-GB" noProof="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en-GB" noProof="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rtlCol="0"/>
          <a:lstStyle/>
          <a:p>
            <a:pPr rtl="0"/>
            <a:r>
              <a:rPr lang="en-GB" noProof="0"/>
              <a:t>Pitch deck title</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en-GB" noProof="0"/>
              <a:t>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rtlCol="0"/>
          <a:lstStyle/>
          <a:p>
            <a:pPr rtl="0"/>
            <a:r>
              <a:rPr lang="en-GB" noProof="0"/>
              <a:t>20XX</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rtlCol="0"/>
          <a:lstStyle>
            <a:lvl1pPr algn="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en-US" noProof="0"/>
              <a:t>Click to edit Master text styles</a:t>
            </a:r>
          </a:p>
          <a:p>
            <a:pPr lvl="1" rtl="0"/>
            <a:r>
              <a:rPr lang="en-US" noProof="0"/>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rtlCol="0"/>
          <a:lstStyle/>
          <a:p>
            <a:pPr rtl="0"/>
            <a:r>
              <a:rPr lang="en-US" noProof="0"/>
              <a:t>Click icon to add picture</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rtlCol="0"/>
          <a:lstStyle/>
          <a:p>
            <a:pPr rtl="0"/>
            <a:r>
              <a:rPr lang="en-US" noProof="0"/>
              <a:t>Click icon to add picture</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rtlCol="0"/>
          <a:lstStyle>
            <a:lvl1pPr algn="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rtlCol="0"/>
          <a:lstStyle/>
          <a:p>
            <a:pPr rtl="0"/>
            <a:r>
              <a:rPr lang="en-US" noProof="0"/>
              <a:t>Click icon to add picture</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en-US" noProof="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rtlCol="0"/>
          <a:lstStyle/>
          <a:p>
            <a:pPr rtl="0"/>
            <a:r>
              <a:rPr lang="en-GB" noProof="0"/>
              <a:t>20XX</a:t>
            </a:r>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rtlCol="0"/>
          <a:lstStyle>
            <a:lvl1pPr algn="l">
              <a:defRPr/>
            </a:lvl1pPr>
          </a:lstStyle>
          <a:p>
            <a:pPr rtl="0"/>
            <a:r>
              <a:rPr lang="en-GB" noProof="0"/>
              <a:t>Pitch deck title</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en-US" noProof="0"/>
              <a:t>Click icon to add picture</a:t>
            </a:r>
            <a:endParaRPr lang="en-GB" noProof="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rtlCol="0">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rtlCol="0"/>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rtlCol="0" anchor="ctr">
            <a:noAutofit/>
          </a:bodyPr>
          <a:lstStyle>
            <a:lvl1pPr algn="ctr">
              <a:defRPr sz="5400">
                <a:solidFill>
                  <a:schemeClr val="tx1">
                    <a:lumMod val="65000"/>
                    <a:lumOff val="35000"/>
                  </a:schemeClr>
                </a:solidFill>
              </a:defRPr>
            </a:lvl1pPr>
          </a:lstStyle>
          <a:p>
            <a:pPr rtl="0"/>
            <a:r>
              <a:rPr lang="en-GB" noProof="0"/>
              <a:t>Click to add title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en-US" noProof="0"/>
              <a:t>Click to edit Master title style</a:t>
            </a:r>
            <a:endParaRPr lang="en-GB" noProof="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n-US" noProof="0"/>
              <a:t>Click icon to add picture</a:t>
            </a:r>
            <a:endParaRPr lang="en-GB" noProof="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en-GB" noProof="0"/>
              <a:t>Bullet 2</a:t>
            </a:r>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en-GB"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n-US" noProof="0"/>
              <a:t>Click icon to add picture</a:t>
            </a:r>
            <a:endParaRPr lang="en-GB" noProof="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en-GB" noProof="0"/>
              <a:t>Bullet 3</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en-GB" noProof="0"/>
              <a:t>Bullet Description</a:t>
            </a:r>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en-US" noProof="0"/>
              <a:t>Click icon to add picture</a:t>
            </a:r>
            <a:endParaRPr lang="en-GB" noProof="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en-GB" noProof="0"/>
              <a:t>Bullet 4</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en-GB" noProof="0"/>
              <a:t>Bullet Description</a:t>
            </a:r>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rtlCol="0"/>
          <a:lstStyle/>
          <a:p>
            <a:pPr rtl="0"/>
            <a:r>
              <a:rPr lang="en-GB" noProof="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rtlCol="0"/>
          <a:lstStyle>
            <a:lvl1pPr algn="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rtlCol="0"/>
          <a:lstStyle/>
          <a:p>
            <a:pPr rtl="0"/>
            <a:r>
              <a:rPr lang="en-US" noProof="0"/>
              <a:t>Click icon to add picture</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four cacti in pots">
            <a:extLst>
              <a:ext uri="{FF2B5EF4-FFF2-40B4-BE49-F238E27FC236}">
                <a16:creationId xmlns:a16="http://schemas.microsoft.com/office/drawing/2014/main" id="{BF9CB5A5-086A-4BC4-A3F9-0BFA2C0AEED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58724" y="457200"/>
            <a:ext cx="11274552" cy="5943600"/>
          </a:xfrm>
        </p:spPr>
      </p:pic>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853382" y="457199"/>
            <a:ext cx="4413224" cy="2748415"/>
          </a:xfrm>
        </p:spPr>
        <p:txBody>
          <a:bodyPr rtlCol="0">
            <a:normAutofit fontScale="90000"/>
          </a:bodyPr>
          <a:lstStyle/>
          <a:p>
            <a:pPr rtl="0"/>
            <a:r>
              <a:rPr lang="en-GB" dirty="0"/>
              <a:t>South Park</a:t>
            </a:r>
            <a:br>
              <a:rPr lang="en-GB" dirty="0"/>
            </a:br>
            <a:r>
              <a:rPr lang="en-GB" dirty="0"/>
              <a:t>Standard and Quality Report 2023-2024 </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8098970" y="3205614"/>
            <a:ext cx="3167636" cy="647673"/>
          </a:xfrm>
        </p:spPr>
        <p:txBody>
          <a:bodyPr rtlCol="0">
            <a:normAutofit fontScale="92500"/>
          </a:bodyPr>
          <a:lstStyle/>
          <a:p>
            <a:pPr rtl="0"/>
            <a:r>
              <a:rPr lang="en-GB" b="1" dirty="0"/>
              <a:t>What we achieved and our focus for improvement this session​…</a:t>
            </a:r>
          </a:p>
        </p:txBody>
      </p:sp>
      <p:pic>
        <p:nvPicPr>
          <p:cNvPr id="4" name="Picture 3">
            <a:extLst>
              <a:ext uri="{FF2B5EF4-FFF2-40B4-BE49-F238E27FC236}">
                <a16:creationId xmlns:a16="http://schemas.microsoft.com/office/drawing/2014/main" id="{FBAE6092-BE06-17D5-CB72-EFFC69C1140D}"/>
              </a:ext>
            </a:extLst>
          </p:cNvPr>
          <p:cNvPicPr>
            <a:picLocks noChangeAspect="1"/>
          </p:cNvPicPr>
          <p:nvPr/>
        </p:nvPicPr>
        <p:blipFill>
          <a:blip r:embed="rId4"/>
          <a:stretch>
            <a:fillRect/>
          </a:stretch>
        </p:blipFill>
        <p:spPr>
          <a:xfrm>
            <a:off x="8098969" y="3996470"/>
            <a:ext cx="3433449" cy="1957558"/>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581400" y="365125"/>
            <a:ext cx="7287768" cy="1325563"/>
          </a:xfrm>
        </p:spPr>
        <p:txBody>
          <a:bodyPr rtlCol="0"/>
          <a:lstStyle/>
          <a:p>
            <a:pPr rtl="0"/>
            <a:r>
              <a:rPr lang="en-GB"/>
              <a:t>About us</a:t>
            </a:r>
          </a:p>
        </p:txBody>
      </p:sp>
      <p:pic>
        <p:nvPicPr>
          <p:cNvPr id="10" name="Picture Placeholder 9" descr="photo of three succulent plants in white pots&#10;">
            <a:extLst>
              <a:ext uri="{FF2B5EF4-FFF2-40B4-BE49-F238E27FC236}">
                <a16:creationId xmlns:a16="http://schemas.microsoft.com/office/drawing/2014/main" id="{950F1AD8-D083-461E-A758-E3AA785CE79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350981" y="5213348"/>
            <a:ext cx="4354945" cy="1325564"/>
          </a:xfrm>
        </p:spPr>
      </p:pic>
      <p:sp>
        <p:nvSpPr>
          <p:cNvPr id="3" name="Subtitle 2">
            <a:extLst>
              <a:ext uri="{FF2B5EF4-FFF2-40B4-BE49-F238E27FC236}">
                <a16:creationId xmlns:a16="http://schemas.microsoft.com/office/drawing/2014/main" id="{35E3EA69-4E0E-41BD-8095-A124225A2647}"/>
              </a:ext>
            </a:extLst>
          </p:cNvPr>
          <p:cNvSpPr>
            <a:spLocks noGrp="1"/>
          </p:cNvSpPr>
          <p:nvPr>
            <p:ph type="body" sz="quarter" idx="14"/>
          </p:nvPr>
        </p:nvSpPr>
        <p:spPr>
          <a:xfrm>
            <a:off x="4230994" y="1420088"/>
            <a:ext cx="7287768" cy="3405331"/>
          </a:xfrm>
        </p:spPr>
        <p:txBody>
          <a:bodyPr rtlCol="0">
            <a:normAutofit fontScale="25000" lnSpcReduction="20000"/>
          </a:bodyPr>
          <a:lstStyle/>
          <a:p>
            <a:pPr>
              <a:lnSpc>
                <a:spcPct val="107000"/>
              </a:lnSpc>
              <a:spcAft>
                <a:spcPts val="800"/>
              </a:spcAft>
            </a:pPr>
            <a:r>
              <a:rPr lang="en-GB" sz="4400" dirty="0">
                <a:effectLst/>
                <a:latin typeface="Abadi" panose="020B0604020104020204" pitchFamily="34" charset="0"/>
                <a:ea typeface="Calibri" panose="020F0502020204030204" pitchFamily="34" charset="0"/>
                <a:cs typeface="Arial" panose="020B0604020202020204" pitchFamily="34" charset="0"/>
              </a:rPr>
              <a:t>South Park Primary School is situated in the Murray, East Kilbride and serves local children from 2 years through 12 years from the Greenhills, Westwood and Murray areas of the town. The New Build for South Park was completed in August 2014. The school opened to pupils on 18</a:t>
            </a:r>
            <a:r>
              <a:rPr lang="en-GB" sz="4400" baseline="30000" dirty="0">
                <a:effectLst/>
                <a:latin typeface="Abadi" panose="020B0604020104020204" pitchFamily="34" charset="0"/>
                <a:ea typeface="Calibri" panose="020F0502020204030204" pitchFamily="34" charset="0"/>
                <a:cs typeface="Arial" panose="020B0604020202020204" pitchFamily="34" charset="0"/>
              </a:rPr>
              <a:t>th</a:t>
            </a:r>
            <a:r>
              <a:rPr lang="en-GB" sz="4400" dirty="0">
                <a:effectLst/>
                <a:latin typeface="Abadi" panose="020B0604020104020204" pitchFamily="34" charset="0"/>
                <a:ea typeface="Calibri" panose="020F0502020204030204" pitchFamily="34" charset="0"/>
                <a:cs typeface="Arial" panose="020B0604020202020204" pitchFamily="34" charset="0"/>
              </a:rPr>
              <a:t> August 2014. There are 7 mainstream classes from Primary 1 to Primary 7 with an average roll of 170, a 40 - 2 to 5 Nursery Class. The school has a Head Teacher and a Principal Teacher and 10 class teachers, both full-time and part-time in school. We have 7 members of staff in our nursery classes, a Team Leader and 7 Early Years Workers and 1 Early Years Support Worker. We benefit from 2 support staff in our school office and 5 school support assistants in our classrooms.</a:t>
            </a:r>
          </a:p>
          <a:p>
            <a:pPr>
              <a:lnSpc>
                <a:spcPct val="107000"/>
              </a:lnSpc>
              <a:spcAft>
                <a:spcPts val="800"/>
              </a:spcAft>
            </a:pPr>
            <a:r>
              <a:rPr lang="en-GB" sz="4400" dirty="0">
                <a:effectLst/>
                <a:latin typeface="Abadi" panose="020B0604020104020204" pitchFamily="34" charset="0"/>
                <a:ea typeface="Calibri" panose="020F0502020204030204" pitchFamily="34" charset="0"/>
                <a:cs typeface="Arial" panose="020B0604020202020204" pitchFamily="34" charset="0"/>
              </a:rPr>
              <a:t>Our school vision and values are embedded in the culture and ethos of our school. The 5 values which were chosen by all stakeholders: </a:t>
            </a:r>
          </a:p>
          <a:p>
            <a:pPr>
              <a:lnSpc>
                <a:spcPct val="107000"/>
              </a:lnSpc>
              <a:spcAft>
                <a:spcPts val="800"/>
              </a:spcAft>
            </a:pPr>
            <a:r>
              <a:rPr lang="en-GB" sz="4400" b="1" dirty="0">
                <a:solidFill>
                  <a:srgbClr val="7030A0"/>
                </a:solidFill>
                <a:effectLst/>
                <a:latin typeface="Abadi" panose="020B0604020104020204" pitchFamily="34" charset="0"/>
                <a:ea typeface="Calibri" panose="020F0502020204030204" pitchFamily="34" charset="0"/>
                <a:cs typeface="Arial" panose="020B0604020202020204" pitchFamily="34" charset="0"/>
              </a:rPr>
              <a:t>R</a:t>
            </a:r>
            <a:r>
              <a:rPr lang="en-GB" sz="4400" dirty="0">
                <a:effectLst/>
                <a:latin typeface="Abadi" panose="020B0604020104020204" pitchFamily="34" charset="0"/>
                <a:ea typeface="Calibri" panose="020F0502020204030204" pitchFamily="34" charset="0"/>
                <a:cs typeface="Arial" panose="020B0604020202020204" pitchFamily="34" charset="0"/>
              </a:rPr>
              <a:t>espect, </a:t>
            </a:r>
            <a:r>
              <a:rPr lang="en-GB" sz="4400" b="1" dirty="0">
                <a:solidFill>
                  <a:srgbClr val="00B050"/>
                </a:solidFill>
                <a:effectLst/>
                <a:latin typeface="Abadi" panose="020B0604020104020204" pitchFamily="34" charset="0"/>
                <a:ea typeface="Calibri" panose="020F0502020204030204" pitchFamily="34" charset="0"/>
                <a:cs typeface="Arial" panose="020B0604020202020204" pitchFamily="34" charset="0"/>
              </a:rPr>
              <a:t>E</a:t>
            </a:r>
            <a:r>
              <a:rPr lang="en-GB" sz="4400" dirty="0">
                <a:effectLst/>
                <a:latin typeface="Abadi" panose="020B0604020104020204" pitchFamily="34" charset="0"/>
                <a:ea typeface="Calibri" panose="020F0502020204030204" pitchFamily="34" charset="0"/>
                <a:cs typeface="Arial" panose="020B0604020202020204" pitchFamily="34" charset="0"/>
              </a:rPr>
              <a:t>quity, </a:t>
            </a:r>
            <a:r>
              <a:rPr lang="en-GB" sz="4400" b="1" dirty="0">
                <a:solidFill>
                  <a:srgbClr val="FF0000"/>
                </a:solidFill>
                <a:effectLst/>
                <a:latin typeface="Abadi" panose="020B0604020104020204" pitchFamily="34" charset="0"/>
                <a:ea typeface="Calibri" panose="020F0502020204030204" pitchFamily="34" charset="0"/>
                <a:cs typeface="Arial" panose="020B0604020202020204" pitchFamily="34" charset="0"/>
              </a:rPr>
              <a:t>A</a:t>
            </a:r>
            <a:r>
              <a:rPr lang="en-GB" sz="4400" dirty="0">
                <a:effectLst/>
                <a:latin typeface="Abadi" panose="020B0604020104020204" pitchFamily="34" charset="0"/>
                <a:ea typeface="Calibri" panose="020F0502020204030204" pitchFamily="34" charset="0"/>
                <a:cs typeface="Arial" panose="020B0604020202020204" pitchFamily="34" charset="0"/>
              </a:rPr>
              <a:t>mbition, </a:t>
            </a:r>
            <a:r>
              <a:rPr lang="en-GB" sz="4400" b="1" dirty="0">
                <a:solidFill>
                  <a:srgbClr val="0070C0"/>
                </a:solidFill>
                <a:effectLst/>
                <a:latin typeface="Abadi" panose="020B0604020104020204" pitchFamily="34" charset="0"/>
                <a:ea typeface="Calibri" panose="020F0502020204030204" pitchFamily="34" charset="0"/>
                <a:cs typeface="Arial" panose="020B0604020202020204" pitchFamily="34" charset="0"/>
              </a:rPr>
              <a:t>C</a:t>
            </a:r>
            <a:r>
              <a:rPr lang="en-GB" sz="4400" dirty="0">
                <a:effectLst/>
                <a:latin typeface="Abadi" panose="020B0604020104020204" pitchFamily="34" charset="0"/>
                <a:ea typeface="Calibri" panose="020F0502020204030204" pitchFamily="34" charset="0"/>
                <a:cs typeface="Arial" panose="020B0604020202020204" pitchFamily="34" charset="0"/>
              </a:rPr>
              <a:t>onfident and </a:t>
            </a:r>
            <a:r>
              <a:rPr lang="en-GB" sz="4400" b="1" dirty="0">
                <a:solidFill>
                  <a:srgbClr val="538135"/>
                </a:solidFill>
                <a:effectLst/>
                <a:latin typeface="Abadi" panose="020B0604020104020204" pitchFamily="34" charset="0"/>
                <a:ea typeface="Calibri" panose="020F0502020204030204" pitchFamily="34" charset="0"/>
                <a:cs typeface="Arial" panose="020B0604020202020204" pitchFamily="34" charset="0"/>
              </a:rPr>
              <a:t>H</a:t>
            </a:r>
            <a:r>
              <a:rPr lang="en-GB" sz="4400" dirty="0">
                <a:effectLst/>
                <a:latin typeface="Abadi" panose="020B0604020104020204" pitchFamily="34" charset="0"/>
                <a:ea typeface="Calibri" panose="020F0502020204030204" pitchFamily="34" charset="0"/>
                <a:cs typeface="Arial" panose="020B0604020202020204" pitchFamily="34" charset="0"/>
              </a:rPr>
              <a:t>appy</a:t>
            </a:r>
          </a:p>
          <a:p>
            <a:pPr>
              <a:lnSpc>
                <a:spcPct val="107000"/>
              </a:lnSpc>
              <a:spcAft>
                <a:spcPts val="800"/>
              </a:spcAft>
            </a:pPr>
            <a:r>
              <a:rPr lang="en-GB" sz="4400" dirty="0">
                <a:effectLst/>
                <a:latin typeface="Abadi" panose="020B0604020104020204" pitchFamily="34" charset="0"/>
                <a:ea typeface="Calibri" panose="020F0502020204030204" pitchFamily="34" charset="0"/>
                <a:cs typeface="Arial" panose="020B0604020202020204" pitchFamily="34" charset="0"/>
              </a:rPr>
              <a:t>These values underpin our vision of ‘Aspiring to REACH excellence in all we do…’</a:t>
            </a:r>
          </a:p>
          <a:p>
            <a:pPr>
              <a:lnSpc>
                <a:spcPct val="107000"/>
              </a:lnSpc>
              <a:spcAft>
                <a:spcPts val="800"/>
              </a:spcAft>
            </a:pPr>
            <a:r>
              <a:rPr lang="en-GB" sz="4400" dirty="0">
                <a:effectLst/>
                <a:latin typeface="Abadi" panose="020B0604020104020204" pitchFamily="34" charset="0"/>
                <a:ea typeface="Calibri" panose="020F0502020204030204" pitchFamily="34" charset="0"/>
                <a:cs typeface="Arial" panose="020B0604020202020204" pitchFamily="34" charset="0"/>
              </a:rPr>
              <a:t>We work in partnership with families, specialist services, outside agencies and other establishments to help us ensure that every child achieves their full potential. Our aim is to provide consistently high-quality learning experiences, value the learning and achievements of all our children and promote high expectations and ambition. We aim to support our pupils to develop the knowledge, skills and attributes they will need to blossom in life, in learning and in the workplace.</a:t>
            </a:r>
          </a:p>
          <a:p>
            <a:pPr>
              <a:lnSpc>
                <a:spcPct val="107000"/>
              </a:lnSpc>
              <a:spcAft>
                <a:spcPts val="800"/>
              </a:spcAft>
            </a:pPr>
            <a:r>
              <a:rPr lang="en-GB" sz="4400" dirty="0">
                <a:effectLst/>
                <a:latin typeface="Abadi" panose="020B0604020104020204" pitchFamily="34" charset="0"/>
                <a:ea typeface="Calibri" panose="020F0502020204030204" pitchFamily="34" charset="0"/>
                <a:cs typeface="Arial" panose="020B0604020202020204" pitchFamily="34" charset="0"/>
              </a:rPr>
              <a:t>Pupil achievement is valued and celebrated throughout the school and from year to year we offer a wide variety of sporting and cultural activities, which include netball, football, multi-sports, cricket, digital, arts and crafts.  These activities provide pupils and families with a variety of opportunities to develop, explore and excel in new talents.</a:t>
            </a:r>
          </a:p>
          <a:p>
            <a:pPr rtl="0"/>
            <a:endParaRPr lang="en-GB" dirty="0"/>
          </a:p>
        </p:txBody>
      </p:sp>
      <p:sp>
        <p:nvSpPr>
          <p:cNvPr id="11" name="Date Placeholder 10">
            <a:extLst>
              <a:ext uri="{FF2B5EF4-FFF2-40B4-BE49-F238E27FC236}">
                <a16:creationId xmlns:a16="http://schemas.microsoft.com/office/drawing/2014/main" id="{AD240522-762B-4A1C-BAE4-2E57FC01F7BF}"/>
              </a:ext>
            </a:extLst>
          </p:cNvPr>
          <p:cNvSpPr>
            <a:spLocks noGrp="1"/>
          </p:cNvSpPr>
          <p:nvPr>
            <p:ph type="dt" sz="half" idx="10"/>
          </p:nvPr>
        </p:nvSpPr>
        <p:spPr>
          <a:xfrm>
            <a:off x="838200" y="6356350"/>
            <a:ext cx="2743200" cy="365125"/>
          </a:xfrm>
        </p:spPr>
        <p:txBody>
          <a:bodyPr rtlCol="0"/>
          <a:lstStyle/>
          <a:p>
            <a:pPr rtl="0"/>
            <a:r>
              <a:rPr lang="en-GB"/>
              <a:t>20XX</a:t>
            </a:r>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5747327" y="6356350"/>
            <a:ext cx="4114800" cy="365125"/>
          </a:xfrm>
        </p:spPr>
        <p:txBody>
          <a:bodyPr rtlCol="0"/>
          <a:lstStyle/>
          <a:p>
            <a:pPr rtl="0"/>
            <a:r>
              <a:rPr lang="en-GB" b="1" dirty="0">
                <a:solidFill>
                  <a:srgbClr val="7030A0"/>
                </a:solidFill>
              </a:rPr>
              <a:t>At South Park we aspire to REACH excellence in all we do…</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en-GB" smtClean="0"/>
              <a:pPr/>
              <a:t>2</a:t>
            </a:fld>
            <a:endParaRPr lang="en-GB" dirty="0"/>
          </a:p>
        </p:txBody>
      </p:sp>
      <p:pic>
        <p:nvPicPr>
          <p:cNvPr id="6" name="Picture 5">
            <a:extLst>
              <a:ext uri="{FF2B5EF4-FFF2-40B4-BE49-F238E27FC236}">
                <a16:creationId xmlns:a16="http://schemas.microsoft.com/office/drawing/2014/main" id="{9F38DED5-0DA3-BC54-740A-5C4CAB435491}"/>
              </a:ext>
            </a:extLst>
          </p:cNvPr>
          <p:cNvPicPr>
            <a:picLocks noChangeAspect="1"/>
          </p:cNvPicPr>
          <p:nvPr/>
        </p:nvPicPr>
        <p:blipFill>
          <a:blip r:embed="rId4"/>
          <a:stretch>
            <a:fillRect/>
          </a:stretch>
        </p:blipFill>
        <p:spPr>
          <a:xfrm>
            <a:off x="278881" y="1690688"/>
            <a:ext cx="3720876" cy="2262476"/>
          </a:xfrm>
          <a:prstGeom prst="rect">
            <a:avLst/>
          </a:prstGeom>
        </p:spPr>
      </p:pic>
      <p:pic>
        <p:nvPicPr>
          <p:cNvPr id="7" name="Picture 6">
            <a:extLst>
              <a:ext uri="{FF2B5EF4-FFF2-40B4-BE49-F238E27FC236}">
                <a16:creationId xmlns:a16="http://schemas.microsoft.com/office/drawing/2014/main" id="{6C067751-D391-609F-1ED5-019AD7EC4113}"/>
              </a:ext>
            </a:extLst>
          </p:cNvPr>
          <p:cNvPicPr>
            <a:picLocks noChangeAspect="1"/>
          </p:cNvPicPr>
          <p:nvPr/>
        </p:nvPicPr>
        <p:blipFill>
          <a:blip r:embed="rId5"/>
          <a:stretch>
            <a:fillRect/>
          </a:stretch>
        </p:blipFill>
        <p:spPr>
          <a:xfrm>
            <a:off x="9982200" y="5042196"/>
            <a:ext cx="987638" cy="1097375"/>
          </a:xfrm>
          <a:prstGeom prst="rect">
            <a:avLst/>
          </a:prstGeom>
        </p:spPr>
      </p:pic>
      <p:pic>
        <p:nvPicPr>
          <p:cNvPr id="8" name="Picture 7">
            <a:extLst>
              <a:ext uri="{FF2B5EF4-FFF2-40B4-BE49-F238E27FC236}">
                <a16:creationId xmlns:a16="http://schemas.microsoft.com/office/drawing/2014/main" id="{CC3EBFF9-4057-7E08-AD1C-6F30412A59C8}"/>
              </a:ext>
            </a:extLst>
          </p:cNvPr>
          <p:cNvPicPr>
            <a:picLocks noChangeAspect="1"/>
          </p:cNvPicPr>
          <p:nvPr/>
        </p:nvPicPr>
        <p:blipFill>
          <a:blip r:embed="rId6"/>
          <a:stretch>
            <a:fillRect/>
          </a:stretch>
        </p:blipFill>
        <p:spPr>
          <a:xfrm>
            <a:off x="5469457" y="5081824"/>
            <a:ext cx="920576" cy="1018120"/>
          </a:xfrm>
          <a:prstGeom prst="rect">
            <a:avLst/>
          </a:prstGeom>
        </p:spPr>
      </p:pic>
    </p:spTree>
    <p:extLst>
      <p:ext uri="{BB962C8B-B14F-4D97-AF65-F5344CB8AC3E}">
        <p14:creationId xmlns:p14="http://schemas.microsoft.com/office/powerpoint/2010/main" val="1463392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838200" y="365125"/>
            <a:ext cx="10515600" cy="1325563"/>
          </a:xfrm>
        </p:spPr>
        <p:txBody>
          <a:bodyPr rtlCol="0" anchor="ctr">
            <a:normAutofit/>
          </a:bodyPr>
          <a:lstStyle/>
          <a:p>
            <a:pPr rtl="0"/>
            <a:r>
              <a:rPr lang="en-GB" dirty="0"/>
              <a:t>What we achieved in 2023-2024…</a:t>
            </a:r>
          </a:p>
        </p:txBody>
      </p:sp>
      <p:pic>
        <p:nvPicPr>
          <p:cNvPr id="11" name="Picture Placeholder 10">
            <a:extLst>
              <a:ext uri="{FF2B5EF4-FFF2-40B4-BE49-F238E27FC236}">
                <a16:creationId xmlns:a16="http://schemas.microsoft.com/office/drawing/2014/main" id="{5A16F4F0-A13C-A052-5C83-441F1A702B83}"/>
              </a:ext>
            </a:extLst>
          </p:cNvPr>
          <p:cNvPicPr>
            <a:picLocks noGrp="1" noChangeAspect="1"/>
          </p:cNvPicPr>
          <p:nvPr>
            <p:ph type="pic" sz="quarter" idx="23"/>
          </p:nvPr>
        </p:nvPicPr>
        <p:blipFill>
          <a:blip r:embed="rId3"/>
          <a:srcRect t="20060" r="-1" b="18448"/>
          <a:stretch/>
        </p:blipFill>
        <p:spPr>
          <a:xfrm>
            <a:off x="1524" y="4572000"/>
            <a:ext cx="12188952" cy="2286000"/>
          </a:xfrm>
          <a:prstGeom prst="rect">
            <a:avLst/>
          </a:prstGeom>
          <a:noFill/>
        </p:spPr>
      </p:pic>
      <p:sp>
        <p:nvSpPr>
          <p:cNvPr id="17" name="Text Placeholder 16">
            <a:extLst>
              <a:ext uri="{FF2B5EF4-FFF2-40B4-BE49-F238E27FC236}">
                <a16:creationId xmlns:a16="http://schemas.microsoft.com/office/drawing/2014/main" id="{8B1A13A6-E2A0-4091-A4B3-A50F0962D128}"/>
              </a:ext>
            </a:extLst>
          </p:cNvPr>
          <p:cNvSpPr>
            <a:spLocks noGrp="1"/>
          </p:cNvSpPr>
          <p:nvPr>
            <p:ph type="body" sz="quarter" idx="13"/>
          </p:nvPr>
        </p:nvSpPr>
        <p:spPr>
          <a:xfrm>
            <a:off x="858305" y="1696389"/>
            <a:ext cx="3210331" cy="2570811"/>
          </a:xfrm>
        </p:spPr>
        <p:txBody>
          <a:bodyPr rtlCol="0">
            <a:normAutofit/>
          </a:bodyPr>
          <a:lstStyle/>
          <a:p>
            <a:pPr rtl="0"/>
            <a:r>
              <a:rPr lang="en-GB" dirty="0"/>
              <a:t>Numeracy</a:t>
            </a:r>
          </a:p>
        </p:txBody>
      </p:sp>
      <p:sp>
        <p:nvSpPr>
          <p:cNvPr id="16" name="Text Placeholder 15">
            <a:extLst>
              <a:ext uri="{FF2B5EF4-FFF2-40B4-BE49-F238E27FC236}">
                <a16:creationId xmlns:a16="http://schemas.microsoft.com/office/drawing/2014/main" id="{4A05B1DF-9A99-47CA-BA3D-7881266BCC5D}"/>
              </a:ext>
            </a:extLst>
          </p:cNvPr>
          <p:cNvSpPr>
            <a:spLocks noGrp="1"/>
          </p:cNvSpPr>
          <p:nvPr>
            <p:ph type="body" sz="quarter" idx="15"/>
          </p:nvPr>
        </p:nvSpPr>
        <p:spPr>
          <a:xfrm>
            <a:off x="1095593" y="2750695"/>
            <a:ext cx="2743200" cy="2465883"/>
          </a:xfrm>
        </p:spPr>
        <p:txBody>
          <a:bodyPr rtlCol="0">
            <a:normAutofit/>
          </a:bodyPr>
          <a:lstStyle/>
          <a:p>
            <a:pPr rtl="0"/>
            <a:r>
              <a:rPr lang="en-GB" dirty="0"/>
              <a:t>Our combined attainment in Numeracy in P1, P4 and P7 was </a:t>
            </a:r>
            <a:r>
              <a:rPr lang="en-GB" sz="2000" b="1" dirty="0"/>
              <a:t>80.2 %</a:t>
            </a:r>
            <a:r>
              <a:rPr lang="en-GB" dirty="0"/>
              <a:t> which is 1% above the average for Scotland.</a:t>
            </a:r>
          </a:p>
        </p:txBody>
      </p:sp>
      <p:sp>
        <p:nvSpPr>
          <p:cNvPr id="44" name="Date Placeholder 43">
            <a:extLst>
              <a:ext uri="{FF2B5EF4-FFF2-40B4-BE49-F238E27FC236}">
                <a16:creationId xmlns:a16="http://schemas.microsoft.com/office/drawing/2014/main" id="{61DE0949-C611-4117-B02A-4967EA7F75CB}"/>
              </a:ext>
            </a:extLst>
          </p:cNvPr>
          <p:cNvSpPr>
            <a:spLocks noGrp="1"/>
          </p:cNvSpPr>
          <p:nvPr>
            <p:ph type="dt" sz="half" idx="20"/>
          </p:nvPr>
        </p:nvSpPr>
        <p:spPr>
          <a:xfrm>
            <a:off x="838200" y="6356350"/>
            <a:ext cx="2743200" cy="365125"/>
          </a:xfrm>
        </p:spPr>
        <p:txBody>
          <a:bodyPr rtlCol="0" anchor="ctr">
            <a:normAutofit/>
          </a:bodyPr>
          <a:lstStyle/>
          <a:p>
            <a:pPr rtl="0">
              <a:spcAft>
                <a:spcPts val="600"/>
              </a:spcAft>
            </a:pPr>
            <a:r>
              <a:rPr lang="en-GB"/>
              <a:t>20XX</a:t>
            </a:r>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sz="quarter" idx="24"/>
          </p:nvPr>
        </p:nvSpPr>
        <p:spPr>
          <a:xfrm>
            <a:off x="4516628" y="1696389"/>
            <a:ext cx="3209544" cy="2739086"/>
          </a:xfrm>
        </p:spPr>
        <p:txBody>
          <a:bodyPr vert="horz" lIns="91440" tIns="45720" rIns="91440" bIns="45720" rtlCol="0">
            <a:normAutofit/>
          </a:bodyPr>
          <a:lstStyle/>
          <a:p>
            <a:pPr rtl="0"/>
            <a:r>
              <a:rPr lang="en-GB" dirty="0"/>
              <a:t>Our attendance for the school session was 91.5%</a:t>
            </a:r>
          </a:p>
        </p:txBody>
      </p:sp>
      <p:sp>
        <p:nvSpPr>
          <p:cNvPr id="45" name="Footer Placeholder 44">
            <a:extLst>
              <a:ext uri="{FF2B5EF4-FFF2-40B4-BE49-F238E27FC236}">
                <a16:creationId xmlns:a16="http://schemas.microsoft.com/office/drawing/2014/main" id="{6F1B995D-1532-48CE-A2C5-425EE1771DD6}"/>
              </a:ext>
            </a:extLst>
          </p:cNvPr>
          <p:cNvSpPr>
            <a:spLocks noGrp="1"/>
          </p:cNvSpPr>
          <p:nvPr>
            <p:ph type="ftr" sz="quarter" idx="21"/>
          </p:nvPr>
        </p:nvSpPr>
        <p:spPr>
          <a:xfrm>
            <a:off x="8072582" y="6492876"/>
            <a:ext cx="4119418" cy="501650"/>
          </a:xfrm>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Source Sans Pro Light"/>
                <a:ea typeface="+mn-ea"/>
                <a:cs typeface="+mn-cs"/>
              </a:rPr>
              <a:t>At South Park we aspire to REACH excellence in all we do…</a:t>
            </a:r>
          </a:p>
          <a:p>
            <a:pPr rtl="0">
              <a:spcAft>
                <a:spcPts val="600"/>
              </a:spcAft>
            </a:pPr>
            <a:endParaRPr lang="en-GB" dirty="0"/>
          </a:p>
        </p:txBody>
      </p:sp>
      <p:sp>
        <p:nvSpPr>
          <p:cNvPr id="51" name="Text Placeholder 9">
            <a:extLst>
              <a:ext uri="{FF2B5EF4-FFF2-40B4-BE49-F238E27FC236}">
                <a16:creationId xmlns:a16="http://schemas.microsoft.com/office/drawing/2014/main" id="{82E3E13B-E0B3-8E7D-1285-70CB7A0C7996}"/>
              </a:ext>
            </a:extLst>
          </p:cNvPr>
          <p:cNvSpPr>
            <a:spLocks noGrp="1"/>
          </p:cNvSpPr>
          <p:nvPr>
            <p:ph type="body" sz="quarter" idx="26"/>
          </p:nvPr>
        </p:nvSpPr>
        <p:spPr>
          <a:xfrm>
            <a:off x="8148764" y="1696389"/>
            <a:ext cx="3209544" cy="2739086"/>
          </a:xfrm>
        </p:spPr>
        <p:txBody>
          <a:bodyPr/>
          <a:lstStyle/>
          <a:p>
            <a:r>
              <a:rPr lang="en-US" dirty="0"/>
              <a:t>Literacy</a:t>
            </a:r>
          </a:p>
        </p:txBody>
      </p:sp>
      <p:sp>
        <p:nvSpPr>
          <p:cNvPr id="12" name="Text Placeholder 11">
            <a:extLst>
              <a:ext uri="{FF2B5EF4-FFF2-40B4-BE49-F238E27FC236}">
                <a16:creationId xmlns:a16="http://schemas.microsoft.com/office/drawing/2014/main" id="{160FC76B-FDDE-4574-85B7-495FBA6F90F4}"/>
              </a:ext>
            </a:extLst>
          </p:cNvPr>
          <p:cNvSpPr>
            <a:spLocks noGrp="1"/>
          </p:cNvSpPr>
          <p:nvPr>
            <p:ph type="body" sz="quarter" idx="27"/>
          </p:nvPr>
        </p:nvSpPr>
        <p:spPr>
          <a:xfrm>
            <a:off x="8377130" y="2750695"/>
            <a:ext cx="2743200" cy="2465883"/>
          </a:xfrm>
        </p:spPr>
        <p:txBody>
          <a:bodyPr rtlCol="0">
            <a:normAutofit/>
          </a:bodyPr>
          <a:lstStyle/>
          <a:p>
            <a:pPr rtl="0"/>
            <a:r>
              <a:rPr lang="en-GB" dirty="0"/>
              <a:t>Our combine attainment in Literacy in P1, P4 and P7 was </a:t>
            </a:r>
            <a:r>
              <a:rPr lang="en-GB" sz="2400" b="1" dirty="0"/>
              <a:t>75.3% </a:t>
            </a:r>
            <a:r>
              <a:rPr lang="en-GB" dirty="0"/>
              <a:t>which is 3% above the average for Scotland</a:t>
            </a:r>
          </a:p>
        </p:txBody>
      </p:sp>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22"/>
          </p:nvPr>
        </p:nvSpPr>
        <p:spPr>
          <a:xfrm>
            <a:off x="8610600" y="6356350"/>
            <a:ext cx="2743200" cy="365125"/>
          </a:xfrm>
        </p:spPr>
        <p:txBody>
          <a:bodyPr rtlCol="0" anchor="ctr">
            <a:normAutofit/>
          </a:bodyPr>
          <a:lstStyle/>
          <a:p>
            <a:pPr rtl="0">
              <a:spcAft>
                <a:spcPts val="600"/>
              </a:spcAft>
            </a:pPr>
            <a:fld id="{B5CEABB6-07DC-46E8-9B57-56EC44A396E5}" type="slidenum">
              <a:rPr lang="en-GB" smtClean="0"/>
              <a:pPr rtl="0">
                <a:spcAft>
                  <a:spcPts val="600"/>
                </a:spcAft>
              </a:pPr>
              <a:t>3</a:t>
            </a:fld>
            <a:endParaRPr lang="en-GB"/>
          </a:p>
        </p:txBody>
      </p:sp>
      <p:pic>
        <p:nvPicPr>
          <p:cNvPr id="18" name="Picture 17">
            <a:extLst>
              <a:ext uri="{FF2B5EF4-FFF2-40B4-BE49-F238E27FC236}">
                <a16:creationId xmlns:a16="http://schemas.microsoft.com/office/drawing/2014/main" id="{BF121583-0B2A-306A-107C-5E8379BE55BC}"/>
              </a:ext>
            </a:extLst>
          </p:cNvPr>
          <p:cNvPicPr>
            <a:picLocks noChangeAspect="1"/>
          </p:cNvPicPr>
          <p:nvPr/>
        </p:nvPicPr>
        <p:blipFill>
          <a:blip r:embed="rId4"/>
          <a:stretch>
            <a:fillRect/>
          </a:stretch>
        </p:blipFill>
        <p:spPr>
          <a:xfrm>
            <a:off x="865750" y="4844023"/>
            <a:ext cx="1361095" cy="1512327"/>
          </a:xfrm>
          <a:prstGeom prst="rect">
            <a:avLst/>
          </a:prstGeom>
        </p:spPr>
      </p:pic>
    </p:spTree>
    <p:extLst>
      <p:ext uri="{BB962C8B-B14F-4D97-AF65-F5344CB8AC3E}">
        <p14:creationId xmlns:p14="http://schemas.microsoft.com/office/powerpoint/2010/main" val="263441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2EB3F-4D60-451F-8F45-7D6654D2FCD9}"/>
              </a:ext>
            </a:extLst>
          </p:cNvPr>
          <p:cNvSpPr>
            <a:spLocks noGrp="1"/>
          </p:cNvSpPr>
          <p:nvPr>
            <p:ph type="body" sz="quarter" idx="30"/>
          </p:nvPr>
        </p:nvSpPr>
        <p:spPr>
          <a:xfrm>
            <a:off x="2478024" y="3257555"/>
            <a:ext cx="1351811" cy="1097280"/>
          </a:xfrm>
        </p:spPr>
        <p:txBody>
          <a:bodyPr vert="horz" lIns="91440" tIns="45720" rIns="91440" bIns="45720" rtlCol="0" anchor="ctr">
            <a:normAutofit/>
          </a:bodyPr>
          <a:lstStyle/>
          <a:p>
            <a:pPr rtl="0">
              <a:spcAft>
                <a:spcPts val="600"/>
              </a:spcAft>
            </a:pPr>
            <a:r>
              <a:rPr lang="en-GB" sz="1800" b="1" dirty="0">
                <a:solidFill>
                  <a:srgbClr val="00B050"/>
                </a:solidFill>
              </a:rPr>
              <a:t>Curriculum</a:t>
            </a:r>
          </a:p>
        </p:txBody>
      </p:sp>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838200" y="365125"/>
            <a:ext cx="10515600" cy="1325563"/>
          </a:xfrm>
        </p:spPr>
        <p:txBody>
          <a:bodyPr rtlCol="0" anchor="ctr">
            <a:normAutofit/>
          </a:bodyPr>
          <a:lstStyle/>
          <a:p>
            <a:pPr rtl="0"/>
            <a:r>
              <a:rPr lang="en-GB" dirty="0"/>
              <a:t>                 </a:t>
            </a:r>
            <a:r>
              <a:rPr lang="en-GB" dirty="0">
                <a:solidFill>
                  <a:schemeClr val="tx1"/>
                </a:solidFill>
              </a:rPr>
              <a:t>Priorities                 Impact </a:t>
            </a:r>
          </a:p>
        </p:txBody>
      </p:sp>
      <p:pic>
        <p:nvPicPr>
          <p:cNvPr id="8" name="Picture Placeholder 7">
            <a:extLst>
              <a:ext uri="{FF2B5EF4-FFF2-40B4-BE49-F238E27FC236}">
                <a16:creationId xmlns:a16="http://schemas.microsoft.com/office/drawing/2014/main" id="{CF556E6E-717F-D45A-E420-FCC0339EF78D}"/>
              </a:ext>
            </a:extLst>
          </p:cNvPr>
          <p:cNvPicPr>
            <a:picLocks noGrp="1" noChangeAspect="1"/>
          </p:cNvPicPr>
          <p:nvPr>
            <p:ph type="pic" sz="quarter" idx="36"/>
          </p:nvPr>
        </p:nvPicPr>
        <p:blipFill>
          <a:blip r:embed="rId3"/>
          <a:srcRect l="36807" r="2440" b="-4"/>
          <a:stretch/>
        </p:blipFill>
        <p:spPr>
          <a:xfrm>
            <a:off x="1371600" y="3243803"/>
            <a:ext cx="1106424" cy="1106424"/>
          </a:xfrm>
          <a:prstGeom prst="rect">
            <a:avLst/>
          </a:prstGeom>
          <a:noFill/>
        </p:spPr>
      </p:pic>
      <p:sp>
        <p:nvSpPr>
          <p:cNvPr id="7" name="Text Placeholder 6">
            <a:extLst>
              <a:ext uri="{FF2B5EF4-FFF2-40B4-BE49-F238E27FC236}">
                <a16:creationId xmlns:a16="http://schemas.microsoft.com/office/drawing/2014/main" id="{BB1D29FD-175B-4836-A202-052373FB432C}"/>
              </a:ext>
            </a:extLst>
          </p:cNvPr>
          <p:cNvSpPr>
            <a:spLocks noGrp="1"/>
          </p:cNvSpPr>
          <p:nvPr>
            <p:ph type="body" sz="quarter" idx="28"/>
          </p:nvPr>
        </p:nvSpPr>
        <p:spPr>
          <a:xfrm>
            <a:off x="3813048" y="2207455"/>
            <a:ext cx="3657600" cy="3490786"/>
          </a:xfrm>
        </p:spPr>
        <p:txBody>
          <a:bodyPr rtlCol="0" anchor="ctr">
            <a:normAutofit/>
          </a:bodyPr>
          <a:lstStyle/>
          <a:p>
            <a:pPr rtl="0"/>
            <a:r>
              <a:rPr lang="en-GB" sz="1900" b="1" dirty="0">
                <a:solidFill>
                  <a:srgbClr val="00B050"/>
                </a:solidFill>
              </a:rPr>
              <a:t>To enable our learners to be equipped with the skills to flourish in their learning and their life beyond South Park.</a:t>
            </a:r>
          </a:p>
          <a:p>
            <a:pPr rtl="0"/>
            <a:r>
              <a:rPr lang="en-GB" sz="1900" b="1" dirty="0">
                <a:solidFill>
                  <a:srgbClr val="00B050"/>
                </a:solidFill>
              </a:rPr>
              <a:t> We will continue to develop a responsive curriculum which places pupil voice at the heart, encompasses global goals and reflects the contexts of our whole community.</a:t>
            </a:r>
          </a:p>
          <a:p>
            <a:pPr rtl="0"/>
            <a:endParaRPr lang="en-GB" dirty="0"/>
          </a:p>
        </p:txBody>
      </p:sp>
      <p:sp>
        <p:nvSpPr>
          <p:cNvPr id="6" name="Text Placeholder 5">
            <a:extLst>
              <a:ext uri="{FF2B5EF4-FFF2-40B4-BE49-F238E27FC236}">
                <a16:creationId xmlns:a16="http://schemas.microsoft.com/office/drawing/2014/main" id="{A8475560-1314-4F6F-B967-DD1987F8FD0D}"/>
              </a:ext>
            </a:extLst>
          </p:cNvPr>
          <p:cNvSpPr>
            <a:spLocks noGrp="1"/>
          </p:cNvSpPr>
          <p:nvPr>
            <p:ph sz="half" idx="2"/>
          </p:nvPr>
        </p:nvSpPr>
        <p:spPr>
          <a:xfrm>
            <a:off x="7470648" y="2207455"/>
            <a:ext cx="3657600" cy="1477854"/>
          </a:xfrm>
        </p:spPr>
        <p:txBody>
          <a:bodyPr rtlCol="0" anchor="ctr">
            <a:normAutofit/>
          </a:bodyPr>
          <a:lstStyle/>
          <a:p>
            <a:pPr rtl="0"/>
            <a:r>
              <a:rPr lang="en-GB" dirty="0"/>
              <a:t>	</a:t>
            </a:r>
          </a:p>
        </p:txBody>
      </p:sp>
      <p:sp>
        <p:nvSpPr>
          <p:cNvPr id="92" name="Text Placeholder 91">
            <a:extLst>
              <a:ext uri="{FF2B5EF4-FFF2-40B4-BE49-F238E27FC236}">
                <a16:creationId xmlns:a16="http://schemas.microsoft.com/office/drawing/2014/main" id="{522C2EA6-F6FB-495B-BFC3-7FF9B48BD7BE}"/>
              </a:ext>
            </a:extLst>
          </p:cNvPr>
          <p:cNvSpPr>
            <a:spLocks noGrp="1"/>
          </p:cNvSpPr>
          <p:nvPr>
            <p:ph sz="half" idx="38"/>
          </p:nvPr>
        </p:nvSpPr>
        <p:spPr>
          <a:xfrm>
            <a:off x="7470648" y="3559605"/>
            <a:ext cx="3657600" cy="1097280"/>
          </a:xfrm>
        </p:spPr>
        <p:txBody>
          <a:bodyPr rtlCol="0" anchor="ctr">
            <a:normAutofit/>
          </a:bodyPr>
          <a:lstStyle/>
          <a:p>
            <a:pPr rtl="0"/>
            <a:r>
              <a:rPr lang="en-GB" dirty="0"/>
              <a:t>Easy to use</a:t>
            </a:r>
          </a:p>
        </p:txBody>
      </p:sp>
      <p:sp>
        <p:nvSpPr>
          <p:cNvPr id="34" name="Date Placeholder 33">
            <a:extLst>
              <a:ext uri="{FF2B5EF4-FFF2-40B4-BE49-F238E27FC236}">
                <a16:creationId xmlns:a16="http://schemas.microsoft.com/office/drawing/2014/main" id="{819C09A1-D392-4696-8592-3B25D659C0D2}"/>
              </a:ext>
            </a:extLst>
          </p:cNvPr>
          <p:cNvSpPr>
            <a:spLocks noGrp="1"/>
          </p:cNvSpPr>
          <p:nvPr>
            <p:ph type="dt" sz="half" idx="43"/>
          </p:nvPr>
        </p:nvSpPr>
        <p:spPr>
          <a:xfrm>
            <a:off x="838200" y="6356350"/>
            <a:ext cx="2743200" cy="365125"/>
          </a:xfrm>
        </p:spPr>
        <p:txBody>
          <a:bodyPr rtlCol="0" anchor="ctr">
            <a:normAutofit/>
          </a:bodyPr>
          <a:lstStyle/>
          <a:p>
            <a:pPr rtl="0">
              <a:spcAft>
                <a:spcPts val="600"/>
              </a:spcAft>
            </a:pPr>
            <a:r>
              <a:rPr lang="en-GB"/>
              <a:t>20XX</a:t>
            </a:r>
          </a:p>
        </p:txBody>
      </p:sp>
      <p:sp>
        <p:nvSpPr>
          <p:cNvPr id="35" name="Footer Placeholder 34">
            <a:extLst>
              <a:ext uri="{FF2B5EF4-FFF2-40B4-BE49-F238E27FC236}">
                <a16:creationId xmlns:a16="http://schemas.microsoft.com/office/drawing/2014/main" id="{2E431F58-579E-4114-AE23-07948460CFBD}"/>
              </a:ext>
            </a:extLst>
          </p:cNvPr>
          <p:cNvSpPr>
            <a:spLocks noGrp="1"/>
          </p:cNvSpPr>
          <p:nvPr>
            <p:ph type="ftr" sz="quarter" idx="10"/>
          </p:nvPr>
        </p:nvSpPr>
        <p:spPr>
          <a:xfrm>
            <a:off x="3581400" y="6247892"/>
            <a:ext cx="4638964" cy="473583"/>
          </a:xfrm>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Source Sans Pro Light"/>
                <a:ea typeface="+mn-ea"/>
                <a:cs typeface="+mn-cs"/>
              </a:rPr>
              <a:t>At South Park we aspire to REACH excellence in all we do…</a:t>
            </a:r>
          </a:p>
          <a:p>
            <a:pPr rtl="0">
              <a:spcAft>
                <a:spcPts val="600"/>
              </a:spcAft>
            </a:pPr>
            <a:endParaRPr lang="en-GB" dirty="0"/>
          </a:p>
        </p:txBody>
      </p:sp>
      <p:sp>
        <p:nvSpPr>
          <p:cNvPr id="36" name="Slide Number Placeholder 35">
            <a:extLst>
              <a:ext uri="{FF2B5EF4-FFF2-40B4-BE49-F238E27FC236}">
                <a16:creationId xmlns:a16="http://schemas.microsoft.com/office/drawing/2014/main" id="{AC12BBEE-57EB-45AB-B1F9-947F7072A694}"/>
              </a:ext>
            </a:extLst>
          </p:cNvPr>
          <p:cNvSpPr>
            <a:spLocks noGrp="1"/>
          </p:cNvSpPr>
          <p:nvPr>
            <p:ph type="sldNum" sz="quarter" idx="11"/>
          </p:nvPr>
        </p:nvSpPr>
        <p:spPr>
          <a:xfrm>
            <a:off x="8610600" y="6356350"/>
            <a:ext cx="2743200" cy="365125"/>
          </a:xfrm>
        </p:spPr>
        <p:txBody>
          <a:bodyPr rtlCol="0" anchor="ctr">
            <a:normAutofit/>
          </a:bodyPr>
          <a:lstStyle/>
          <a:p>
            <a:pPr rtl="0">
              <a:spcAft>
                <a:spcPts val="600"/>
              </a:spcAft>
            </a:pPr>
            <a:fld id="{B5CEABB6-07DC-46E8-9B57-56EC44A396E5}" type="slidenum">
              <a:rPr lang="en-GB" smtClean="0"/>
              <a:pPr rtl="0">
                <a:spcAft>
                  <a:spcPts val="600"/>
                </a:spcAft>
              </a:pPr>
              <a:t>4</a:t>
            </a:fld>
            <a:endParaRPr lang="en-GB"/>
          </a:p>
        </p:txBody>
      </p:sp>
      <p:graphicFrame>
        <p:nvGraphicFramePr>
          <p:cNvPr id="12" name="Table 11">
            <a:extLst>
              <a:ext uri="{FF2B5EF4-FFF2-40B4-BE49-F238E27FC236}">
                <a16:creationId xmlns:a16="http://schemas.microsoft.com/office/drawing/2014/main" id="{2E26123E-FB1E-8608-6584-10718DE59B9A}"/>
              </a:ext>
            </a:extLst>
          </p:cNvPr>
          <p:cNvGraphicFramePr>
            <a:graphicFrameLocks noGrp="1"/>
          </p:cNvGraphicFramePr>
          <p:nvPr>
            <p:extLst>
              <p:ext uri="{D42A27DB-BD31-4B8C-83A1-F6EECF244321}">
                <p14:modId xmlns:p14="http://schemas.microsoft.com/office/powerpoint/2010/main" val="778684136"/>
              </p:ext>
            </p:extLst>
          </p:nvPr>
        </p:nvGraphicFramePr>
        <p:xfrm>
          <a:off x="7435273" y="2202883"/>
          <a:ext cx="4729205" cy="3495358"/>
        </p:xfrm>
        <a:graphic>
          <a:graphicData uri="http://schemas.openxmlformats.org/drawingml/2006/table">
            <a:tbl>
              <a:tblPr>
                <a:tableStyleId>{5C22544A-7EE6-4342-B048-85BDC9FD1C3A}</a:tableStyleId>
              </a:tblPr>
              <a:tblGrid>
                <a:gridCol w="4729205">
                  <a:extLst>
                    <a:ext uri="{9D8B030D-6E8A-4147-A177-3AD203B41FA5}">
                      <a16:colId xmlns:a16="http://schemas.microsoft.com/office/drawing/2014/main" val="1782388120"/>
                    </a:ext>
                  </a:extLst>
                </a:gridCol>
              </a:tblGrid>
              <a:tr h="3197480">
                <a:tc>
                  <a:txBody>
                    <a:bodyPr/>
                    <a:lstStyle/>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Curriculum Rationale created using one page format.</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Project Leadership groups established across P4-7.</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SLC Skills Framework evident in planning and learning and teaching across the school. </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NQT focus on Skills Framework for assessment in Practitioner Enquiry. Pupils are QR coding and evidencing skills. Rolled out to authority.</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P2/1 teacher trained in using 'Teaching Sprints' approach.</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P7 teacher to be trained in 'Teaching Sprints' next term.</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IDL case study published by authority.</a:t>
                      </a:r>
                      <a:endParaRPr lang="en-GB" sz="1400" b="1" dirty="0">
                        <a:solidFill>
                          <a:srgbClr val="00B050"/>
                        </a:solidFill>
                        <a:effectLst/>
                      </a:endParaRPr>
                    </a:p>
                    <a:p>
                      <a:pPr marL="0" lvl="0" indent="0" algn="l">
                        <a:lnSpc>
                          <a:spcPct val="107000"/>
                        </a:lnSpc>
                        <a:spcAft>
                          <a:spcPts val="800"/>
                        </a:spcAft>
                        <a:buFont typeface="Arial" panose="020B0604020202020204" pitchFamily="34" charset="0"/>
                        <a:buNone/>
                        <a:tabLst>
                          <a:tab pos="457200" algn="l"/>
                        </a:tabLst>
                      </a:pPr>
                      <a:r>
                        <a:rPr lang="en-US" sz="1400" b="1" dirty="0">
                          <a:solidFill>
                            <a:srgbClr val="00B050"/>
                          </a:solidFill>
                          <a:effectLst/>
                        </a:rPr>
                        <a:t>Learning walks to triangulate evidence in planning.</a:t>
                      </a:r>
                    </a:p>
                    <a:p>
                      <a:pPr marL="0" lvl="0" indent="0" algn="l">
                        <a:lnSpc>
                          <a:spcPct val="107000"/>
                        </a:lnSpc>
                        <a:spcAft>
                          <a:spcPts val="800"/>
                        </a:spcAft>
                        <a:buFont typeface="Arial" panose="020B0604020202020204" pitchFamily="34" charset="0"/>
                        <a:buNone/>
                        <a:tabLst>
                          <a:tab pos="457200" algn="l"/>
                        </a:tabLst>
                      </a:pPr>
                      <a:endParaRPr lang="en-GB" sz="11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393341415"/>
                  </a:ext>
                </a:extLst>
              </a:tr>
            </a:tbl>
          </a:graphicData>
        </a:graphic>
      </p:graphicFrame>
      <p:pic>
        <p:nvPicPr>
          <p:cNvPr id="22" name="Picture 21">
            <a:extLst>
              <a:ext uri="{FF2B5EF4-FFF2-40B4-BE49-F238E27FC236}">
                <a16:creationId xmlns:a16="http://schemas.microsoft.com/office/drawing/2014/main" id="{380C82BB-A373-7FF3-4BC0-859435A28BD8}"/>
              </a:ext>
            </a:extLst>
          </p:cNvPr>
          <p:cNvPicPr>
            <a:picLocks noChangeAspect="1"/>
          </p:cNvPicPr>
          <p:nvPr/>
        </p:nvPicPr>
        <p:blipFill>
          <a:blip r:embed="rId4"/>
          <a:stretch>
            <a:fillRect/>
          </a:stretch>
        </p:blipFill>
        <p:spPr>
          <a:xfrm>
            <a:off x="850274" y="594849"/>
            <a:ext cx="1690930" cy="1880496"/>
          </a:xfrm>
          <a:prstGeom prst="rect">
            <a:avLst/>
          </a:prstGeom>
        </p:spPr>
      </p:pic>
    </p:spTree>
    <p:extLst>
      <p:ext uri="{BB962C8B-B14F-4D97-AF65-F5344CB8AC3E}">
        <p14:creationId xmlns:p14="http://schemas.microsoft.com/office/powerpoint/2010/main" val="210478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61199A-6F62-AA6A-5EBE-86B36D751365}"/>
              </a:ext>
            </a:extLst>
          </p:cNvPr>
          <p:cNvSpPr>
            <a:spLocks noGrp="1"/>
          </p:cNvSpPr>
          <p:nvPr>
            <p:ph type="body" sz="quarter" idx="30"/>
          </p:nvPr>
        </p:nvSpPr>
        <p:spPr>
          <a:xfrm>
            <a:off x="2469631" y="3581031"/>
            <a:ext cx="1351811" cy="1101853"/>
          </a:xfrm>
        </p:spPr>
        <p:txBody>
          <a:bodyPr>
            <a:normAutofit fontScale="62500" lnSpcReduction="20000"/>
          </a:bodyPr>
          <a:lstStyle/>
          <a:p>
            <a:r>
              <a:rPr lang="en-GB" b="1" dirty="0">
                <a:solidFill>
                  <a:srgbClr val="FF0000"/>
                </a:solidFill>
              </a:rPr>
              <a:t>Equality and Diversity</a:t>
            </a:r>
          </a:p>
        </p:txBody>
      </p:sp>
      <p:sp>
        <p:nvSpPr>
          <p:cNvPr id="5" name="Title 4">
            <a:extLst>
              <a:ext uri="{FF2B5EF4-FFF2-40B4-BE49-F238E27FC236}">
                <a16:creationId xmlns:a16="http://schemas.microsoft.com/office/drawing/2014/main" id="{09743389-F29D-D4A9-A2AC-7E0107AFFB2C}"/>
              </a:ext>
            </a:extLst>
          </p:cNvPr>
          <p:cNvSpPr>
            <a:spLocks noGrp="1"/>
          </p:cNvSpPr>
          <p:nvPr>
            <p:ph type="title"/>
          </p:nvPr>
        </p:nvSpPr>
        <p:spPr/>
        <p:txBody>
          <a:bodyPr/>
          <a:lstStyle/>
          <a:p>
            <a:r>
              <a:rPr lang="en-GB" dirty="0"/>
              <a:t>               </a:t>
            </a:r>
            <a:r>
              <a:rPr lang="en-GB" dirty="0">
                <a:solidFill>
                  <a:schemeClr val="tx1"/>
                </a:solidFill>
              </a:rPr>
              <a:t>Priorities              Impact</a:t>
            </a:r>
          </a:p>
        </p:txBody>
      </p:sp>
      <p:pic>
        <p:nvPicPr>
          <p:cNvPr id="18" name="Picture Placeholder 17">
            <a:extLst>
              <a:ext uri="{FF2B5EF4-FFF2-40B4-BE49-F238E27FC236}">
                <a16:creationId xmlns:a16="http://schemas.microsoft.com/office/drawing/2014/main" id="{279136A7-B334-AE70-2D1A-1AD9795ADC99}"/>
              </a:ext>
            </a:extLst>
          </p:cNvPr>
          <p:cNvPicPr>
            <a:picLocks noGrp="1" noChangeAspect="1"/>
          </p:cNvPicPr>
          <p:nvPr>
            <p:ph type="pic" sz="quarter" idx="36"/>
          </p:nvPr>
        </p:nvPicPr>
        <p:blipFill>
          <a:blip r:embed="rId2"/>
          <a:srcRect/>
          <a:stretch>
            <a:fillRect/>
          </a:stretch>
        </p:blipFill>
        <p:spPr>
          <a:xfrm>
            <a:off x="1363207" y="3585658"/>
            <a:ext cx="1106424" cy="1106424"/>
          </a:xfrm>
          <a:prstGeom prst="rect">
            <a:avLst/>
          </a:prstGeom>
        </p:spPr>
      </p:pic>
      <p:sp>
        <p:nvSpPr>
          <p:cNvPr id="12" name="Content Placeholder 11">
            <a:extLst>
              <a:ext uri="{FF2B5EF4-FFF2-40B4-BE49-F238E27FC236}">
                <a16:creationId xmlns:a16="http://schemas.microsoft.com/office/drawing/2014/main" id="{056D50A3-915D-33E8-4DB1-74EB2645448B}"/>
              </a:ext>
            </a:extLst>
          </p:cNvPr>
          <p:cNvSpPr>
            <a:spLocks noGrp="1"/>
          </p:cNvSpPr>
          <p:nvPr>
            <p:ph sz="half" idx="2"/>
          </p:nvPr>
        </p:nvSpPr>
        <p:spPr>
          <a:xfrm>
            <a:off x="7470648" y="2207453"/>
            <a:ext cx="3657600" cy="3805419"/>
          </a:xfrm>
        </p:spPr>
        <p:txBody>
          <a:bodyPr>
            <a:normAutofit fontScale="92500" lnSpcReduction="20000"/>
          </a:bodyPr>
          <a:lstStyle/>
          <a:p>
            <a:r>
              <a:rPr lang="en-GB" b="1" dirty="0">
                <a:solidFill>
                  <a:srgbClr val="FF0000"/>
                </a:solidFill>
              </a:rPr>
              <a:t>Diversity Leadership and Project Groups established.</a:t>
            </a:r>
          </a:p>
          <a:p>
            <a:r>
              <a:rPr lang="en-GB" b="1" dirty="0">
                <a:solidFill>
                  <a:srgbClr val="FF0000"/>
                </a:solidFill>
              </a:rPr>
              <a:t>Whole school community events planned and held – Diversity show-case and workshops held.</a:t>
            </a:r>
          </a:p>
          <a:p>
            <a:r>
              <a:rPr lang="en-GB" b="1" dirty="0">
                <a:solidFill>
                  <a:srgbClr val="FF0000"/>
                </a:solidFill>
              </a:rPr>
              <a:t>All staff completed Level 1 LGBT Training.</a:t>
            </a:r>
          </a:p>
          <a:p>
            <a:r>
              <a:rPr lang="en-GB" b="1" dirty="0">
                <a:solidFill>
                  <a:srgbClr val="FF0000"/>
                </a:solidFill>
              </a:rPr>
              <a:t>P5, P6, and P7 – Participated in Race and Equality Workshops with the West Partnerships.</a:t>
            </a:r>
          </a:p>
          <a:p>
            <a:r>
              <a:rPr lang="en-GB" b="1" dirty="0">
                <a:solidFill>
                  <a:srgbClr val="FF0000"/>
                </a:solidFill>
              </a:rPr>
              <a:t>New resources bought with diversity in mind – Library books, class texts, health and wellbeing etc.</a:t>
            </a:r>
          </a:p>
          <a:p>
            <a:r>
              <a:rPr lang="en-GB" b="1" dirty="0">
                <a:solidFill>
                  <a:srgbClr val="FF0000"/>
                </a:solidFill>
              </a:rPr>
              <a:t>Diversity Group visited Calderwood for their Celebrating Being Me Event.</a:t>
            </a:r>
          </a:p>
          <a:p>
            <a:endParaRPr lang="en-GB" dirty="0"/>
          </a:p>
        </p:txBody>
      </p:sp>
      <p:sp>
        <p:nvSpPr>
          <p:cNvPr id="15" name="Date Placeholder 14">
            <a:extLst>
              <a:ext uri="{FF2B5EF4-FFF2-40B4-BE49-F238E27FC236}">
                <a16:creationId xmlns:a16="http://schemas.microsoft.com/office/drawing/2014/main" id="{63CA10FA-4A1A-A8FE-33A2-2E98F9E0CC27}"/>
              </a:ext>
            </a:extLst>
          </p:cNvPr>
          <p:cNvSpPr>
            <a:spLocks noGrp="1"/>
          </p:cNvSpPr>
          <p:nvPr>
            <p:ph type="dt" sz="half" idx="43"/>
          </p:nvPr>
        </p:nvSpPr>
        <p:spPr/>
        <p:txBody>
          <a:bodyPr/>
          <a:lstStyle/>
          <a:p>
            <a:pPr rtl="0"/>
            <a:r>
              <a:rPr lang="en-GB" noProof="0"/>
              <a:t>20XX</a:t>
            </a:r>
          </a:p>
        </p:txBody>
      </p:sp>
      <p:sp>
        <p:nvSpPr>
          <p:cNvPr id="16" name="Footer Placeholder 15">
            <a:extLst>
              <a:ext uri="{FF2B5EF4-FFF2-40B4-BE49-F238E27FC236}">
                <a16:creationId xmlns:a16="http://schemas.microsoft.com/office/drawing/2014/main" id="{6CFB7A91-A060-53D1-83C9-7AD308FD797C}"/>
              </a:ext>
            </a:extLst>
          </p:cNvPr>
          <p:cNvSpPr>
            <a:spLocks noGrp="1"/>
          </p:cNvSpPr>
          <p:nvPr>
            <p:ph type="ftr" sz="quarter" idx="10"/>
          </p:nvPr>
        </p:nvSpPr>
        <p:spPr/>
        <p:txBody>
          <a:bodyPr/>
          <a:lstStyle/>
          <a:p>
            <a:pPr rtl="0"/>
            <a:r>
              <a:rPr lang="en-GB" b="1" noProof="0" dirty="0">
                <a:solidFill>
                  <a:srgbClr val="7030A0"/>
                </a:solidFill>
              </a:rPr>
              <a:t>At South Park we aspire to REACH excellence in all we do…</a:t>
            </a:r>
          </a:p>
          <a:p>
            <a:pPr rtl="0"/>
            <a:endParaRPr lang="en-GB" noProof="0" dirty="0">
              <a:solidFill>
                <a:srgbClr val="7030A0"/>
              </a:solidFill>
            </a:endParaRPr>
          </a:p>
        </p:txBody>
      </p:sp>
      <p:sp>
        <p:nvSpPr>
          <p:cNvPr id="17" name="Slide Number Placeholder 16">
            <a:extLst>
              <a:ext uri="{FF2B5EF4-FFF2-40B4-BE49-F238E27FC236}">
                <a16:creationId xmlns:a16="http://schemas.microsoft.com/office/drawing/2014/main" id="{E6DA1D24-BBC9-AEEE-163E-8E9CC9999C1D}"/>
              </a:ext>
            </a:extLst>
          </p:cNvPr>
          <p:cNvSpPr>
            <a:spLocks noGrp="1"/>
          </p:cNvSpPr>
          <p:nvPr>
            <p:ph type="sldNum" sz="quarter" idx="11"/>
          </p:nvPr>
        </p:nvSpPr>
        <p:spPr/>
        <p:txBody>
          <a:bodyPr/>
          <a:lstStyle/>
          <a:p>
            <a:pPr rtl="0"/>
            <a:fld id="{19B51A1E-902D-48AF-9020-955120F399B6}" type="slidenum">
              <a:rPr lang="en-GB" noProof="0" smtClean="0"/>
              <a:pPr rtl="0"/>
              <a:t>5</a:t>
            </a:fld>
            <a:endParaRPr lang="en-GB" noProof="0"/>
          </a:p>
        </p:txBody>
      </p:sp>
      <p:sp>
        <p:nvSpPr>
          <p:cNvPr id="20" name="Text Placeholder 19">
            <a:extLst>
              <a:ext uri="{FF2B5EF4-FFF2-40B4-BE49-F238E27FC236}">
                <a16:creationId xmlns:a16="http://schemas.microsoft.com/office/drawing/2014/main" id="{3F0200A2-CAD7-1718-D04A-D9FF744D0BC8}"/>
              </a:ext>
            </a:extLst>
          </p:cNvPr>
          <p:cNvSpPr>
            <a:spLocks noGrp="1"/>
          </p:cNvSpPr>
          <p:nvPr>
            <p:ph type="body" sz="quarter" idx="28"/>
          </p:nvPr>
        </p:nvSpPr>
        <p:spPr>
          <a:xfrm>
            <a:off x="3813048" y="2207454"/>
            <a:ext cx="3657600" cy="3805417"/>
          </a:xfrm>
        </p:spPr>
        <p:txBody>
          <a:bodyPr/>
          <a:lstStyle/>
          <a:p>
            <a:r>
              <a:rPr lang="en-GB" b="1" dirty="0">
                <a:solidFill>
                  <a:srgbClr val="FF0000"/>
                </a:solidFill>
              </a:rPr>
              <a:t>Following staff/children and parent /carer feedback and observations the negative impact of social media was recognised and indicated a misinterpreted understanding and application of the UNCR, wellbeing indicators and ability to celebrate diversity</a:t>
            </a:r>
          </a:p>
          <a:p>
            <a:endParaRPr lang="en-GB" dirty="0"/>
          </a:p>
        </p:txBody>
      </p:sp>
      <p:pic>
        <p:nvPicPr>
          <p:cNvPr id="22" name="Picture 21">
            <a:extLst>
              <a:ext uri="{FF2B5EF4-FFF2-40B4-BE49-F238E27FC236}">
                <a16:creationId xmlns:a16="http://schemas.microsoft.com/office/drawing/2014/main" id="{8FF18528-2921-C115-A063-31E41D876882}"/>
              </a:ext>
            </a:extLst>
          </p:cNvPr>
          <p:cNvPicPr>
            <a:picLocks noChangeAspect="1"/>
          </p:cNvPicPr>
          <p:nvPr/>
        </p:nvPicPr>
        <p:blipFill>
          <a:blip r:embed="rId3"/>
          <a:stretch>
            <a:fillRect/>
          </a:stretch>
        </p:blipFill>
        <p:spPr>
          <a:xfrm>
            <a:off x="761109" y="594849"/>
            <a:ext cx="1798899" cy="2000569"/>
          </a:xfrm>
          <a:prstGeom prst="rect">
            <a:avLst/>
          </a:prstGeom>
        </p:spPr>
      </p:pic>
    </p:spTree>
    <p:extLst>
      <p:ext uri="{BB962C8B-B14F-4D97-AF65-F5344CB8AC3E}">
        <p14:creationId xmlns:p14="http://schemas.microsoft.com/office/powerpoint/2010/main" val="148520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DAE22-F5E2-0AB5-596A-3D5A3D169717}"/>
              </a:ext>
            </a:extLst>
          </p:cNvPr>
          <p:cNvSpPr>
            <a:spLocks noGrp="1"/>
          </p:cNvSpPr>
          <p:nvPr>
            <p:ph type="body" sz="quarter" idx="30"/>
          </p:nvPr>
        </p:nvSpPr>
        <p:spPr>
          <a:xfrm>
            <a:off x="2461237" y="3062071"/>
            <a:ext cx="1351811" cy="1450110"/>
          </a:xfrm>
        </p:spPr>
        <p:txBody>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70C0"/>
              </a:solidFill>
              <a:effectLst/>
              <a:uLnTx/>
              <a:uFillTx/>
              <a:latin typeface="Bodoni MT"/>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70C0"/>
                </a:solidFill>
                <a:effectLst/>
                <a:uLnTx/>
                <a:uFillTx/>
                <a:latin typeface="Bodoni MT"/>
                <a:ea typeface="+mn-ea"/>
                <a:cs typeface="+mn-cs"/>
              </a:rPr>
              <a:t>Writing</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0C0"/>
                </a:solidFill>
                <a:effectLst/>
                <a:uLnTx/>
                <a:uFillTx/>
                <a:latin typeface="Bodoni MT"/>
                <a:ea typeface="+mn-ea"/>
                <a:cs typeface="+mn-cs"/>
              </a:rPr>
              <a:t>Attainment</a:t>
            </a:r>
          </a:p>
          <a:p>
            <a:endParaRPr lang="en-GB" dirty="0"/>
          </a:p>
        </p:txBody>
      </p:sp>
      <p:sp>
        <p:nvSpPr>
          <p:cNvPr id="5" name="Title 4">
            <a:extLst>
              <a:ext uri="{FF2B5EF4-FFF2-40B4-BE49-F238E27FC236}">
                <a16:creationId xmlns:a16="http://schemas.microsoft.com/office/drawing/2014/main" id="{D25C71D1-2367-C312-A6C6-5CCF1BB7FC6B}"/>
              </a:ext>
            </a:extLst>
          </p:cNvPr>
          <p:cNvSpPr>
            <a:spLocks noGrp="1"/>
          </p:cNvSpPr>
          <p:nvPr>
            <p:ph type="title"/>
          </p:nvPr>
        </p:nvSpPr>
        <p:spPr/>
        <p:txBody>
          <a:bodyPr/>
          <a:lstStyle/>
          <a:p>
            <a:r>
              <a:rPr lang="en-GB" dirty="0"/>
              <a:t>               </a:t>
            </a:r>
            <a:r>
              <a:rPr lang="en-GB" dirty="0">
                <a:solidFill>
                  <a:schemeClr val="tx1"/>
                </a:solidFill>
              </a:rPr>
              <a:t>Priorities         Impact</a:t>
            </a:r>
          </a:p>
        </p:txBody>
      </p:sp>
      <p:pic>
        <p:nvPicPr>
          <p:cNvPr id="18" name="Picture Placeholder 17">
            <a:extLst>
              <a:ext uri="{FF2B5EF4-FFF2-40B4-BE49-F238E27FC236}">
                <a16:creationId xmlns:a16="http://schemas.microsoft.com/office/drawing/2014/main" id="{CD8C755B-2AC7-4979-6846-E9A22A8AFA93}"/>
              </a:ext>
            </a:extLst>
          </p:cNvPr>
          <p:cNvPicPr>
            <a:picLocks noGrp="1" noChangeAspect="1"/>
          </p:cNvPicPr>
          <p:nvPr>
            <p:ph type="pic" sz="quarter" idx="36"/>
          </p:nvPr>
        </p:nvPicPr>
        <p:blipFill>
          <a:blip r:embed="rId2"/>
          <a:srcRect/>
          <a:stretch>
            <a:fillRect/>
          </a:stretch>
        </p:blipFill>
        <p:spPr>
          <a:xfrm>
            <a:off x="1354813" y="3062070"/>
            <a:ext cx="1106424" cy="1450109"/>
          </a:xfrm>
          <a:prstGeom prst="rect">
            <a:avLst/>
          </a:prstGeom>
        </p:spPr>
      </p:pic>
      <p:sp>
        <p:nvSpPr>
          <p:cNvPr id="9" name="Text Placeholder 8">
            <a:extLst>
              <a:ext uri="{FF2B5EF4-FFF2-40B4-BE49-F238E27FC236}">
                <a16:creationId xmlns:a16="http://schemas.microsoft.com/office/drawing/2014/main" id="{CBFC9B9F-6DE3-177E-35D7-F0F6BB9FCE30}"/>
              </a:ext>
            </a:extLst>
          </p:cNvPr>
          <p:cNvSpPr>
            <a:spLocks noGrp="1"/>
          </p:cNvSpPr>
          <p:nvPr>
            <p:ph type="body" sz="quarter" idx="28"/>
          </p:nvPr>
        </p:nvSpPr>
        <p:spPr>
          <a:xfrm>
            <a:off x="3813048" y="1690688"/>
            <a:ext cx="3657600" cy="4192876"/>
          </a:xfrm>
        </p:spPr>
        <p:txBody>
          <a:bodyPr/>
          <a:lstStyle/>
          <a:p>
            <a:r>
              <a:rPr lang="en-GB" b="1" dirty="0">
                <a:solidFill>
                  <a:srgbClr val="0070C0"/>
                </a:solidFill>
              </a:rPr>
              <a:t>Following robust assessment and learning community moderation in writing it has been identified that learners are not yet on track. The evidence identified the focus being on the tools for writing and the need for breadth of benchmarks being implemented across first level.</a:t>
            </a:r>
          </a:p>
        </p:txBody>
      </p:sp>
      <p:sp>
        <p:nvSpPr>
          <p:cNvPr id="12" name="Content Placeholder 11">
            <a:extLst>
              <a:ext uri="{FF2B5EF4-FFF2-40B4-BE49-F238E27FC236}">
                <a16:creationId xmlns:a16="http://schemas.microsoft.com/office/drawing/2014/main" id="{7A74A0CD-6904-8F56-5ECD-4D02CEB4A621}"/>
              </a:ext>
            </a:extLst>
          </p:cNvPr>
          <p:cNvSpPr>
            <a:spLocks noGrp="1"/>
          </p:cNvSpPr>
          <p:nvPr>
            <p:ph sz="half" idx="2"/>
          </p:nvPr>
        </p:nvSpPr>
        <p:spPr>
          <a:xfrm>
            <a:off x="7470648" y="1690688"/>
            <a:ext cx="3657600" cy="4192876"/>
          </a:xfrm>
        </p:spPr>
        <p:txBody>
          <a:bodyPr>
            <a:normAutofit fontScale="25000" lnSpcReduction="20000"/>
          </a:bodyPr>
          <a:lstStyle/>
          <a:p>
            <a:pPr algn="l"/>
            <a:r>
              <a:rPr lang="en-GB" sz="5600" b="1" dirty="0">
                <a:solidFill>
                  <a:srgbClr val="0070C0"/>
                </a:solidFill>
              </a:rPr>
              <a:t>Draft writing criteria created and shared with staff to trial.</a:t>
            </a:r>
          </a:p>
          <a:p>
            <a:pPr algn="l"/>
            <a:r>
              <a:rPr lang="en-GB" sz="5600" b="1" dirty="0">
                <a:solidFill>
                  <a:srgbClr val="0070C0"/>
                </a:solidFill>
              </a:rPr>
              <a:t>Cross level and in-house moderation taking place.</a:t>
            </a:r>
          </a:p>
          <a:p>
            <a:pPr algn="l"/>
            <a:r>
              <a:rPr lang="en-GB" sz="5600" b="1" dirty="0">
                <a:solidFill>
                  <a:srgbClr val="0070C0"/>
                </a:solidFill>
              </a:rPr>
              <a:t>Early Years Practitioners involved in all parts of the process.</a:t>
            </a:r>
          </a:p>
          <a:p>
            <a:pPr algn="l"/>
            <a:r>
              <a:rPr lang="en-GB" sz="5600" b="1" dirty="0">
                <a:solidFill>
                  <a:srgbClr val="0070C0"/>
                </a:solidFill>
              </a:rPr>
              <a:t>Bespoke writing approaches being trialled, evaluated, and adapted across school and in particular P1 and 2.</a:t>
            </a:r>
          </a:p>
          <a:p>
            <a:pPr algn="l"/>
            <a:r>
              <a:rPr lang="en-GB" sz="5600" b="1" dirty="0">
                <a:solidFill>
                  <a:srgbClr val="0070C0"/>
                </a:solidFill>
              </a:rPr>
              <a:t>LC CAT night to moderate draft writing criteria arranged for after Easter Break.</a:t>
            </a:r>
          </a:p>
          <a:p>
            <a:pPr algn="l"/>
            <a:r>
              <a:rPr lang="en-GB" sz="5600" b="1" dirty="0">
                <a:solidFill>
                  <a:srgbClr val="0070C0"/>
                </a:solidFill>
              </a:rPr>
              <a:t>Consultations with staff inhouse and across learning community.</a:t>
            </a:r>
          </a:p>
          <a:p>
            <a:pPr algn="l"/>
            <a:r>
              <a:rPr lang="en-GB" sz="5600" b="1" dirty="0">
                <a:solidFill>
                  <a:srgbClr val="0070C0"/>
                </a:solidFill>
              </a:rPr>
              <a:t>Stretch aim children evaluated by LC Moderation Group to ensure robust moderation using new moderation criteria.</a:t>
            </a:r>
          </a:p>
          <a:p>
            <a:pPr algn="l"/>
            <a:r>
              <a:rPr lang="en-GB" sz="5600" b="1" dirty="0">
                <a:solidFill>
                  <a:srgbClr val="0070C0"/>
                </a:solidFill>
              </a:rPr>
              <a:t>Almost all stretch aim children now on track.</a:t>
            </a:r>
          </a:p>
          <a:p>
            <a:pPr algn="l"/>
            <a:r>
              <a:rPr lang="en-GB" sz="5600" b="1" dirty="0">
                <a:solidFill>
                  <a:srgbClr val="0070C0"/>
                </a:solidFill>
              </a:rPr>
              <a:t>Final writing criteria shared with learning community.</a:t>
            </a:r>
          </a:p>
          <a:p>
            <a:endParaRPr lang="en-GB" dirty="0"/>
          </a:p>
        </p:txBody>
      </p:sp>
      <p:sp>
        <p:nvSpPr>
          <p:cNvPr id="15" name="Date Placeholder 14">
            <a:extLst>
              <a:ext uri="{FF2B5EF4-FFF2-40B4-BE49-F238E27FC236}">
                <a16:creationId xmlns:a16="http://schemas.microsoft.com/office/drawing/2014/main" id="{BD4D9496-F7CA-6005-FF7C-90CFB3007C0D}"/>
              </a:ext>
            </a:extLst>
          </p:cNvPr>
          <p:cNvSpPr>
            <a:spLocks noGrp="1"/>
          </p:cNvSpPr>
          <p:nvPr>
            <p:ph type="dt" sz="half" idx="43"/>
          </p:nvPr>
        </p:nvSpPr>
        <p:spPr/>
        <p:txBody>
          <a:bodyPr/>
          <a:lstStyle/>
          <a:p>
            <a:pPr rtl="0"/>
            <a:r>
              <a:rPr lang="en-GB" noProof="0"/>
              <a:t>20XX</a:t>
            </a:r>
          </a:p>
        </p:txBody>
      </p:sp>
      <p:sp>
        <p:nvSpPr>
          <p:cNvPr id="16" name="Footer Placeholder 15">
            <a:extLst>
              <a:ext uri="{FF2B5EF4-FFF2-40B4-BE49-F238E27FC236}">
                <a16:creationId xmlns:a16="http://schemas.microsoft.com/office/drawing/2014/main" id="{BA3574A9-DCB4-23C9-6F98-8076EBD18C44}"/>
              </a:ext>
            </a:extLst>
          </p:cNvPr>
          <p:cNvSpPr>
            <a:spLocks noGrp="1"/>
          </p:cNvSpPr>
          <p:nvPr>
            <p:ph type="ftr" sz="quarter" idx="10"/>
          </p:nvPr>
        </p:nvSpPr>
        <p:spPr/>
        <p:txBody>
          <a:bodyPr/>
          <a:lstStyle/>
          <a:p>
            <a:pPr rtl="0"/>
            <a:r>
              <a:rPr lang="en-GB" b="1" noProof="0" dirty="0">
                <a:solidFill>
                  <a:srgbClr val="7030A0"/>
                </a:solidFill>
              </a:rPr>
              <a:t>At South Park we aspire to REACH excellence in all we do…</a:t>
            </a:r>
          </a:p>
          <a:p>
            <a:pPr rtl="0"/>
            <a:endParaRPr lang="en-GB" noProof="0" dirty="0"/>
          </a:p>
        </p:txBody>
      </p:sp>
      <p:sp>
        <p:nvSpPr>
          <p:cNvPr id="17" name="Slide Number Placeholder 16">
            <a:extLst>
              <a:ext uri="{FF2B5EF4-FFF2-40B4-BE49-F238E27FC236}">
                <a16:creationId xmlns:a16="http://schemas.microsoft.com/office/drawing/2014/main" id="{D1F2A2B8-FA7D-ED93-1CE2-57B362C897DF}"/>
              </a:ext>
            </a:extLst>
          </p:cNvPr>
          <p:cNvSpPr>
            <a:spLocks noGrp="1"/>
          </p:cNvSpPr>
          <p:nvPr>
            <p:ph type="sldNum" sz="quarter" idx="11"/>
          </p:nvPr>
        </p:nvSpPr>
        <p:spPr/>
        <p:txBody>
          <a:bodyPr/>
          <a:lstStyle/>
          <a:p>
            <a:pPr rtl="0"/>
            <a:fld id="{19B51A1E-902D-48AF-9020-955120F399B6}" type="slidenum">
              <a:rPr lang="en-GB" noProof="0" smtClean="0"/>
              <a:pPr rtl="0"/>
              <a:t>6</a:t>
            </a:fld>
            <a:endParaRPr lang="en-GB" noProof="0"/>
          </a:p>
        </p:txBody>
      </p:sp>
      <p:pic>
        <p:nvPicPr>
          <p:cNvPr id="6" name="Picture 5">
            <a:extLst>
              <a:ext uri="{FF2B5EF4-FFF2-40B4-BE49-F238E27FC236}">
                <a16:creationId xmlns:a16="http://schemas.microsoft.com/office/drawing/2014/main" id="{6C85F751-4285-7557-4BFF-B140B9A237AD}"/>
              </a:ext>
            </a:extLst>
          </p:cNvPr>
          <p:cNvPicPr>
            <a:picLocks noChangeAspect="1"/>
          </p:cNvPicPr>
          <p:nvPr/>
        </p:nvPicPr>
        <p:blipFill>
          <a:blip r:embed="rId3"/>
          <a:stretch>
            <a:fillRect/>
          </a:stretch>
        </p:blipFill>
        <p:spPr>
          <a:xfrm>
            <a:off x="675049" y="628045"/>
            <a:ext cx="1786187" cy="1986432"/>
          </a:xfrm>
          <a:prstGeom prst="rect">
            <a:avLst/>
          </a:prstGeom>
        </p:spPr>
      </p:pic>
    </p:spTree>
    <p:extLst>
      <p:ext uri="{BB962C8B-B14F-4D97-AF65-F5344CB8AC3E}">
        <p14:creationId xmlns:p14="http://schemas.microsoft.com/office/powerpoint/2010/main" val="163391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8B6D9-B727-44AB-9039-91773DFE2E18}"/>
              </a:ext>
            </a:extLst>
          </p:cNvPr>
          <p:cNvSpPr>
            <a:spLocks noGrp="1"/>
          </p:cNvSpPr>
          <p:nvPr>
            <p:ph type="dt" sz="half" idx="10"/>
          </p:nvPr>
        </p:nvSpPr>
        <p:spPr>
          <a:xfrm>
            <a:off x="838200" y="6356350"/>
            <a:ext cx="2743200" cy="365125"/>
          </a:xfrm>
        </p:spPr>
        <p:txBody>
          <a:bodyPr rtlCol="0"/>
          <a:lstStyle/>
          <a:p>
            <a:pPr rtl="0"/>
            <a:r>
              <a:rPr lang="en-GB"/>
              <a:t>20XX</a:t>
            </a:r>
            <a:endParaRPr lang="en-GB" dirty="0"/>
          </a:p>
        </p:txBody>
      </p:sp>
      <p:sp>
        <p:nvSpPr>
          <p:cNvPr id="8" name="Footer Placeholder 7">
            <a:extLst>
              <a:ext uri="{FF2B5EF4-FFF2-40B4-BE49-F238E27FC236}">
                <a16:creationId xmlns:a16="http://schemas.microsoft.com/office/drawing/2014/main" id="{A3952661-D636-4FDB-9C08-C984DD2246D6}"/>
              </a:ext>
            </a:extLst>
          </p:cNvPr>
          <p:cNvSpPr>
            <a:spLocks noGrp="1"/>
          </p:cNvSpPr>
          <p:nvPr>
            <p:ph type="ftr" sz="quarter" idx="11"/>
          </p:nvPr>
        </p:nvSpPr>
        <p:spPr>
          <a:xfrm>
            <a:off x="4038600" y="6356350"/>
            <a:ext cx="4114800" cy="365125"/>
          </a:xfrm>
        </p:spPr>
        <p:txBody>
          <a:bodyPr rtlCol="0"/>
          <a:lstStyle/>
          <a:p>
            <a:pPr rtl="0"/>
            <a:r>
              <a:rPr lang="en-GB"/>
              <a:t>Pitch deck title</a:t>
            </a:r>
            <a:endParaRPr lang="en-GB" dirty="0"/>
          </a:p>
        </p:txBody>
      </p:sp>
      <p:sp>
        <p:nvSpPr>
          <p:cNvPr id="9" name="Slide Number Placeholder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GB" smtClean="0"/>
              <a:pPr rtl="0"/>
              <a:t>7</a:t>
            </a:fld>
            <a:endParaRPr lang="en-GB" dirty="0"/>
          </a:p>
        </p:txBody>
      </p:sp>
      <p:graphicFrame>
        <p:nvGraphicFramePr>
          <p:cNvPr id="4" name="Table 3">
            <a:extLst>
              <a:ext uri="{FF2B5EF4-FFF2-40B4-BE49-F238E27FC236}">
                <a16:creationId xmlns:a16="http://schemas.microsoft.com/office/drawing/2014/main" id="{FE73C3AE-5A20-F91E-3966-A427D70EA5B0}"/>
              </a:ext>
            </a:extLst>
          </p:cNvPr>
          <p:cNvGraphicFramePr>
            <a:graphicFrameLocks noGrp="1"/>
          </p:cNvGraphicFramePr>
          <p:nvPr>
            <p:extLst>
              <p:ext uri="{D42A27DB-BD31-4B8C-83A1-F6EECF244321}">
                <p14:modId xmlns:p14="http://schemas.microsoft.com/office/powerpoint/2010/main" val="2086794583"/>
              </p:ext>
            </p:extLst>
          </p:nvPr>
        </p:nvGraphicFramePr>
        <p:xfrm>
          <a:off x="7557655" y="857059"/>
          <a:ext cx="4629728" cy="3226880"/>
        </p:xfrm>
        <a:graphic>
          <a:graphicData uri="http://schemas.openxmlformats.org/drawingml/2006/table">
            <a:tbl>
              <a:tblPr>
                <a:tableStyleId>{5C22544A-7EE6-4342-B048-85BDC9FD1C3A}</a:tableStyleId>
              </a:tblPr>
              <a:tblGrid>
                <a:gridCol w="4629728">
                  <a:extLst>
                    <a:ext uri="{9D8B030D-6E8A-4147-A177-3AD203B41FA5}">
                      <a16:colId xmlns:a16="http://schemas.microsoft.com/office/drawing/2014/main" val="1163769036"/>
                    </a:ext>
                  </a:extLst>
                </a:gridCol>
              </a:tblGrid>
              <a:tr h="3226399">
                <a:tc>
                  <a:txBody>
                    <a:bodyPr/>
                    <a:lstStyle/>
                    <a:p>
                      <a:pPr marL="0" lvl="0" indent="0" algn="l">
                        <a:lnSpc>
                          <a:spcPct val="115000"/>
                        </a:lnSpc>
                        <a:spcAft>
                          <a:spcPts val="800"/>
                        </a:spcAft>
                        <a:buFont typeface="Arial" panose="020B0604020202020204" pitchFamily="34" charset="0"/>
                        <a:buNone/>
                        <a:tabLst>
                          <a:tab pos="457200" algn="l"/>
                        </a:tabLst>
                      </a:pPr>
                      <a:r>
                        <a:rPr lang="en-US" sz="1800" dirty="0">
                          <a:solidFill>
                            <a:srgbClr val="0070C0"/>
                          </a:solidFill>
                          <a:effectLst/>
                        </a:rPr>
                        <a:t>Create writing policy and guidance.</a:t>
                      </a:r>
                      <a:endParaRPr lang="en-GB" sz="1800" dirty="0">
                        <a:solidFill>
                          <a:srgbClr val="0070C0"/>
                        </a:solidFill>
                        <a:effectLst/>
                      </a:endParaRPr>
                    </a:p>
                    <a:p>
                      <a:pPr marL="0" lvl="0" indent="0" algn="l">
                        <a:lnSpc>
                          <a:spcPct val="115000"/>
                        </a:lnSpc>
                        <a:spcAft>
                          <a:spcPts val="800"/>
                        </a:spcAft>
                        <a:buFont typeface="Arial" panose="020B0604020202020204" pitchFamily="34" charset="0"/>
                        <a:buNone/>
                        <a:tabLst>
                          <a:tab pos="457200" algn="l"/>
                        </a:tabLst>
                      </a:pPr>
                      <a:r>
                        <a:rPr lang="en-US" sz="1800" dirty="0">
                          <a:solidFill>
                            <a:srgbClr val="0070C0"/>
                          </a:solidFill>
                          <a:effectLst/>
                        </a:rPr>
                        <a:t>Writing attainment data informed by new moderated criteria, professional judgement/discussion/moderation.</a:t>
                      </a:r>
                      <a:endParaRPr lang="en-GB" sz="1800" dirty="0">
                        <a:solidFill>
                          <a:srgbClr val="0070C0"/>
                        </a:solidFill>
                        <a:effectLst/>
                      </a:endParaRPr>
                    </a:p>
                    <a:p>
                      <a:pPr marL="0" lvl="0" indent="0" algn="l">
                        <a:lnSpc>
                          <a:spcPct val="115000"/>
                        </a:lnSpc>
                        <a:spcAft>
                          <a:spcPts val="800"/>
                        </a:spcAft>
                        <a:buFont typeface="Arial" panose="020B0604020202020204" pitchFamily="34" charset="0"/>
                        <a:buNone/>
                        <a:tabLst>
                          <a:tab pos="457200" algn="l"/>
                        </a:tabLst>
                      </a:pPr>
                      <a:r>
                        <a:rPr lang="en-GB" sz="1800" dirty="0">
                          <a:solidFill>
                            <a:srgbClr val="0070C0"/>
                          </a:solidFill>
                          <a:effectLst/>
                        </a:rPr>
                        <a:t>Ensure 2 genres covered per term from P4-7.</a:t>
                      </a:r>
                    </a:p>
                    <a:p>
                      <a:pPr marL="0" lvl="0" indent="0" algn="l">
                        <a:lnSpc>
                          <a:spcPct val="115000"/>
                        </a:lnSpc>
                        <a:spcAft>
                          <a:spcPts val="800"/>
                        </a:spcAft>
                        <a:buFont typeface="Arial" panose="020B0604020202020204" pitchFamily="34" charset="0"/>
                        <a:buNone/>
                        <a:tabLst>
                          <a:tab pos="457200" algn="l"/>
                        </a:tabLst>
                      </a:pPr>
                      <a:r>
                        <a:rPr lang="en-GB" sz="1800" dirty="0">
                          <a:solidFill>
                            <a:srgbClr val="0070C0"/>
                          </a:solidFill>
                          <a:effectLst/>
                        </a:rPr>
                        <a:t>Continue to track cohort data on writing to ensure wide coverage of genres across levels.</a:t>
                      </a:r>
                    </a:p>
                    <a:p>
                      <a:pPr marL="0" lvl="0" indent="0" algn="l">
                        <a:lnSpc>
                          <a:spcPct val="115000"/>
                        </a:lnSpc>
                        <a:spcAft>
                          <a:spcPts val="800"/>
                        </a:spcAft>
                        <a:buFont typeface="Arial" panose="020B0604020202020204" pitchFamily="34" charset="0"/>
                        <a:buNone/>
                        <a:tabLst>
                          <a:tab pos="457200" algn="l"/>
                        </a:tabLst>
                      </a:pPr>
                      <a:r>
                        <a:rPr lang="en-GB" sz="1800" dirty="0">
                          <a:solidFill>
                            <a:srgbClr val="0070C0"/>
                          </a:solidFill>
                          <a:effectLst/>
                        </a:rPr>
                        <a:t>To devise clear guidance on writing approaches used across Early and into First Level.</a:t>
                      </a:r>
                      <a:endPar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51115326"/>
                  </a:ext>
                </a:extLst>
              </a:tr>
            </a:tbl>
          </a:graphicData>
        </a:graphic>
      </p:graphicFrame>
      <p:sp>
        <p:nvSpPr>
          <p:cNvPr id="10" name="TextBox 9">
            <a:extLst>
              <a:ext uri="{FF2B5EF4-FFF2-40B4-BE49-F238E27FC236}">
                <a16:creationId xmlns:a16="http://schemas.microsoft.com/office/drawing/2014/main" id="{24365ED7-199F-54A7-3507-A762B1790ADA}"/>
              </a:ext>
            </a:extLst>
          </p:cNvPr>
          <p:cNvSpPr txBox="1"/>
          <p:nvPr/>
        </p:nvSpPr>
        <p:spPr>
          <a:xfrm>
            <a:off x="2124364" y="360359"/>
            <a:ext cx="7019636" cy="468975"/>
          </a:xfrm>
          <a:prstGeom prst="rect">
            <a:avLst/>
          </a:prstGeom>
          <a:noFill/>
        </p:spPr>
        <p:txBody>
          <a:bodyPr wrap="square">
            <a:spAutoFit/>
          </a:bodyPr>
          <a:lstStyle/>
          <a:p>
            <a:pPr algn="ctr">
              <a:lnSpc>
                <a:spcPct val="107000"/>
              </a:lnSpc>
              <a:spcAft>
                <a:spcPts val="800"/>
              </a:spcAft>
            </a:pPr>
            <a:r>
              <a:rPr lang="en-GB" sz="2400" b="1" dirty="0">
                <a:effectLst/>
              </a:rPr>
              <a:t>What actions should we take next into 24-25?</a:t>
            </a:r>
          </a:p>
        </p:txBody>
      </p:sp>
      <p:sp>
        <p:nvSpPr>
          <p:cNvPr id="16" name="TextBox 15">
            <a:extLst>
              <a:ext uri="{FF2B5EF4-FFF2-40B4-BE49-F238E27FC236}">
                <a16:creationId xmlns:a16="http://schemas.microsoft.com/office/drawing/2014/main" id="{8A4C5BF6-E6BD-DA83-45E7-446CA6EFD1D6}"/>
              </a:ext>
            </a:extLst>
          </p:cNvPr>
          <p:cNvSpPr txBox="1"/>
          <p:nvPr/>
        </p:nvSpPr>
        <p:spPr>
          <a:xfrm>
            <a:off x="92364" y="900838"/>
            <a:ext cx="5708072" cy="3139321"/>
          </a:xfrm>
          <a:prstGeom prst="rect">
            <a:avLst/>
          </a:prstGeom>
          <a:noFill/>
        </p:spPr>
        <p:txBody>
          <a:bodyPr wrap="square">
            <a:spAutoFit/>
          </a:bodyPr>
          <a:lstStyle/>
          <a:p>
            <a:r>
              <a:rPr lang="en-GB" dirty="0">
                <a:solidFill>
                  <a:srgbClr val="FF0000"/>
                </a:solidFill>
              </a:rPr>
              <a:t>Level 2 LGBT training to be completed by all staff at the beginning of next session.</a:t>
            </a:r>
          </a:p>
          <a:p>
            <a:r>
              <a:rPr lang="en-GB" dirty="0">
                <a:solidFill>
                  <a:srgbClr val="FF0000"/>
                </a:solidFill>
              </a:rPr>
              <a:t>Audit of planning to ensure equality and diversity is evident.</a:t>
            </a:r>
          </a:p>
          <a:p>
            <a:r>
              <a:rPr lang="en-GB" dirty="0">
                <a:solidFill>
                  <a:srgbClr val="FF0000"/>
                </a:solidFill>
              </a:rPr>
              <a:t>Learning walks – triangulation of evidence – planning – learning and teaching and school ethos.</a:t>
            </a:r>
          </a:p>
          <a:p>
            <a:r>
              <a:rPr lang="en-GB" dirty="0">
                <a:solidFill>
                  <a:srgbClr val="FF0000"/>
                </a:solidFill>
              </a:rPr>
              <a:t>Monitoring of Bullying and Equalities Pro Forma.</a:t>
            </a:r>
          </a:p>
          <a:p>
            <a:r>
              <a:rPr lang="en-GB" dirty="0">
                <a:solidFill>
                  <a:srgbClr val="FF0000"/>
                </a:solidFill>
              </a:rPr>
              <a:t>Continue to work in partnership with Calderwood Primary Leaders of Learning.</a:t>
            </a:r>
          </a:p>
          <a:p>
            <a:r>
              <a:rPr lang="en-GB" dirty="0">
                <a:solidFill>
                  <a:srgbClr val="FF0000"/>
                </a:solidFill>
              </a:rPr>
              <a:t>Continue with themed days/weeks to further embed equality and diversity within school led by Diversity leadership group.</a:t>
            </a:r>
          </a:p>
        </p:txBody>
      </p:sp>
      <p:sp>
        <p:nvSpPr>
          <p:cNvPr id="18" name="TextBox 17">
            <a:extLst>
              <a:ext uri="{FF2B5EF4-FFF2-40B4-BE49-F238E27FC236}">
                <a16:creationId xmlns:a16="http://schemas.microsoft.com/office/drawing/2014/main" id="{D8143EBD-B4DD-BE98-9686-5F11C44739A0}"/>
              </a:ext>
            </a:extLst>
          </p:cNvPr>
          <p:cNvSpPr txBox="1"/>
          <p:nvPr/>
        </p:nvSpPr>
        <p:spPr>
          <a:xfrm>
            <a:off x="2362657" y="3901171"/>
            <a:ext cx="5708072" cy="2862322"/>
          </a:xfrm>
          <a:prstGeom prst="rect">
            <a:avLst/>
          </a:prstGeom>
          <a:noFill/>
        </p:spPr>
        <p:txBody>
          <a:bodyPr wrap="square">
            <a:spAutoFit/>
          </a:bodyPr>
          <a:lstStyle/>
          <a:p>
            <a:r>
              <a:rPr lang="en-GB" dirty="0">
                <a:solidFill>
                  <a:srgbClr val="00B050"/>
                </a:solidFill>
              </a:rPr>
              <a:t>Audit of planning to ensure coverage of the curriculum.</a:t>
            </a:r>
          </a:p>
          <a:p>
            <a:r>
              <a:rPr lang="en-GB" dirty="0">
                <a:solidFill>
                  <a:srgbClr val="00B050"/>
                </a:solidFill>
              </a:rPr>
              <a:t>Planning to reflect coverage of Global Goals, UNRC and Skills Framework. </a:t>
            </a:r>
          </a:p>
          <a:p>
            <a:r>
              <a:rPr lang="en-GB" dirty="0">
                <a:solidFill>
                  <a:srgbClr val="00B050"/>
                </a:solidFill>
              </a:rPr>
              <a:t>Planning, Evaluation and Moderation meetings to ensure coverage and inclusion of skills framework, Global Goals and UNRC across all stages.</a:t>
            </a:r>
          </a:p>
          <a:p>
            <a:r>
              <a:rPr lang="en-GB" dirty="0">
                <a:solidFill>
                  <a:srgbClr val="00B050"/>
                </a:solidFill>
              </a:rPr>
              <a:t>Further develop pupil articulation of skills using digital technology.</a:t>
            </a:r>
          </a:p>
          <a:p>
            <a:r>
              <a:rPr lang="en-GB" dirty="0">
                <a:solidFill>
                  <a:srgbClr val="00B050"/>
                </a:solidFill>
              </a:rPr>
              <a:t>Further implementation of inquiry-based learning in P4-7.</a:t>
            </a:r>
          </a:p>
          <a:p>
            <a:r>
              <a:rPr lang="en-GB" dirty="0">
                <a:solidFill>
                  <a:srgbClr val="00B050"/>
                </a:solidFill>
              </a:rPr>
              <a:t>Forest Skills across the school</a:t>
            </a:r>
          </a:p>
        </p:txBody>
      </p:sp>
      <p:pic>
        <p:nvPicPr>
          <p:cNvPr id="19" name="Picture 18">
            <a:extLst>
              <a:ext uri="{FF2B5EF4-FFF2-40B4-BE49-F238E27FC236}">
                <a16:creationId xmlns:a16="http://schemas.microsoft.com/office/drawing/2014/main" id="{9933885F-57D4-6C23-E3D6-38E644B0CC5C}"/>
              </a:ext>
            </a:extLst>
          </p:cNvPr>
          <p:cNvPicPr>
            <a:picLocks noChangeAspect="1"/>
          </p:cNvPicPr>
          <p:nvPr/>
        </p:nvPicPr>
        <p:blipFill>
          <a:blip r:embed="rId3"/>
          <a:stretch>
            <a:fillRect/>
          </a:stretch>
        </p:blipFill>
        <p:spPr>
          <a:xfrm>
            <a:off x="5958304" y="903739"/>
            <a:ext cx="1285313" cy="1713345"/>
          </a:xfrm>
          <a:prstGeom prst="rect">
            <a:avLst/>
          </a:prstGeom>
        </p:spPr>
      </p:pic>
      <p:pic>
        <p:nvPicPr>
          <p:cNvPr id="20" name="Picture 19">
            <a:extLst>
              <a:ext uri="{FF2B5EF4-FFF2-40B4-BE49-F238E27FC236}">
                <a16:creationId xmlns:a16="http://schemas.microsoft.com/office/drawing/2014/main" id="{7693C8CA-9A4A-8E5A-0AC1-AC9CAB60D20A}"/>
              </a:ext>
            </a:extLst>
          </p:cNvPr>
          <p:cNvPicPr>
            <a:picLocks noChangeAspect="1"/>
          </p:cNvPicPr>
          <p:nvPr/>
        </p:nvPicPr>
        <p:blipFill>
          <a:blip r:embed="rId4"/>
          <a:stretch>
            <a:fillRect/>
          </a:stretch>
        </p:blipFill>
        <p:spPr>
          <a:xfrm>
            <a:off x="204697" y="4111663"/>
            <a:ext cx="1719036" cy="1017320"/>
          </a:xfrm>
          <a:prstGeom prst="rect">
            <a:avLst/>
          </a:prstGeom>
        </p:spPr>
      </p:pic>
      <p:pic>
        <p:nvPicPr>
          <p:cNvPr id="21" name="Picture 20">
            <a:extLst>
              <a:ext uri="{FF2B5EF4-FFF2-40B4-BE49-F238E27FC236}">
                <a16:creationId xmlns:a16="http://schemas.microsoft.com/office/drawing/2014/main" id="{562A3AB7-EACD-EDAF-038D-BE86D46ACC66}"/>
              </a:ext>
            </a:extLst>
          </p:cNvPr>
          <p:cNvPicPr>
            <a:picLocks noChangeAspect="1"/>
          </p:cNvPicPr>
          <p:nvPr/>
        </p:nvPicPr>
        <p:blipFill>
          <a:blip r:embed="rId5"/>
          <a:stretch>
            <a:fillRect/>
          </a:stretch>
        </p:blipFill>
        <p:spPr>
          <a:xfrm>
            <a:off x="7837124" y="5637144"/>
            <a:ext cx="2025175" cy="1137891"/>
          </a:xfrm>
          <a:prstGeom prst="rect">
            <a:avLst/>
          </a:prstGeom>
        </p:spPr>
      </p:pic>
      <p:pic>
        <p:nvPicPr>
          <p:cNvPr id="22" name="Picture 21">
            <a:extLst>
              <a:ext uri="{FF2B5EF4-FFF2-40B4-BE49-F238E27FC236}">
                <a16:creationId xmlns:a16="http://schemas.microsoft.com/office/drawing/2014/main" id="{3C672FC4-0695-C2B6-3C59-F862133964AF}"/>
              </a:ext>
            </a:extLst>
          </p:cNvPr>
          <p:cNvPicPr>
            <a:picLocks noChangeAspect="1"/>
          </p:cNvPicPr>
          <p:nvPr/>
        </p:nvPicPr>
        <p:blipFill>
          <a:blip r:embed="rId6"/>
          <a:stretch>
            <a:fillRect/>
          </a:stretch>
        </p:blipFill>
        <p:spPr>
          <a:xfrm>
            <a:off x="7837124" y="4240112"/>
            <a:ext cx="1758062" cy="1071989"/>
          </a:xfrm>
          <a:prstGeom prst="rect">
            <a:avLst/>
          </a:prstGeom>
        </p:spPr>
      </p:pic>
      <p:pic>
        <p:nvPicPr>
          <p:cNvPr id="23" name="Picture 22">
            <a:extLst>
              <a:ext uri="{FF2B5EF4-FFF2-40B4-BE49-F238E27FC236}">
                <a16:creationId xmlns:a16="http://schemas.microsoft.com/office/drawing/2014/main" id="{0654929B-B2BE-B642-7B2E-1C0C34E5E19E}"/>
              </a:ext>
            </a:extLst>
          </p:cNvPr>
          <p:cNvPicPr>
            <a:picLocks noChangeAspect="1"/>
          </p:cNvPicPr>
          <p:nvPr/>
        </p:nvPicPr>
        <p:blipFill>
          <a:blip r:embed="rId7"/>
          <a:stretch>
            <a:fillRect/>
          </a:stretch>
        </p:blipFill>
        <p:spPr>
          <a:xfrm>
            <a:off x="5428767" y="2892577"/>
            <a:ext cx="1814850" cy="992566"/>
          </a:xfrm>
          <a:prstGeom prst="rect">
            <a:avLst/>
          </a:prstGeom>
        </p:spPr>
      </p:pic>
      <p:pic>
        <p:nvPicPr>
          <p:cNvPr id="24" name="Picture 23">
            <a:extLst>
              <a:ext uri="{FF2B5EF4-FFF2-40B4-BE49-F238E27FC236}">
                <a16:creationId xmlns:a16="http://schemas.microsoft.com/office/drawing/2014/main" id="{77E3FD61-E9B8-89FB-ACC8-646AAA842F97}"/>
              </a:ext>
            </a:extLst>
          </p:cNvPr>
          <p:cNvPicPr>
            <a:picLocks noChangeAspect="1"/>
          </p:cNvPicPr>
          <p:nvPr/>
        </p:nvPicPr>
        <p:blipFill>
          <a:blip r:embed="rId8"/>
          <a:stretch>
            <a:fillRect/>
          </a:stretch>
        </p:blipFill>
        <p:spPr>
          <a:xfrm>
            <a:off x="882074" y="5293299"/>
            <a:ext cx="1327726" cy="1327726"/>
          </a:xfrm>
          <a:prstGeom prst="rect">
            <a:avLst/>
          </a:prstGeom>
        </p:spPr>
      </p:pic>
      <p:pic>
        <p:nvPicPr>
          <p:cNvPr id="25" name="Picture 24">
            <a:extLst>
              <a:ext uri="{FF2B5EF4-FFF2-40B4-BE49-F238E27FC236}">
                <a16:creationId xmlns:a16="http://schemas.microsoft.com/office/drawing/2014/main" id="{96E11BEF-BB17-D989-2C74-7451C43CD0A6}"/>
              </a:ext>
            </a:extLst>
          </p:cNvPr>
          <p:cNvPicPr>
            <a:picLocks noChangeAspect="1"/>
          </p:cNvPicPr>
          <p:nvPr/>
        </p:nvPicPr>
        <p:blipFill>
          <a:blip r:embed="rId9"/>
          <a:stretch>
            <a:fillRect/>
          </a:stretch>
        </p:blipFill>
        <p:spPr>
          <a:xfrm flipH="1">
            <a:off x="9665340" y="4987341"/>
            <a:ext cx="2522043" cy="1324526"/>
          </a:xfrm>
          <a:prstGeom prst="rect">
            <a:avLst/>
          </a:prstGeom>
        </p:spPr>
      </p:pic>
    </p:spTree>
    <p:extLst>
      <p:ext uri="{BB962C8B-B14F-4D97-AF65-F5344CB8AC3E}">
        <p14:creationId xmlns:p14="http://schemas.microsoft.com/office/powerpoint/2010/main" val="3751144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19C4229-5B22-4A67-9422-76E6BAAD74D3}"/>
              </a:ext>
            </a:extLst>
          </p:cNvPr>
          <p:cNvSpPr>
            <a:spLocks noGrp="1"/>
          </p:cNvSpPr>
          <p:nvPr>
            <p:ph type="title"/>
          </p:nvPr>
        </p:nvSpPr>
        <p:spPr>
          <a:xfrm>
            <a:off x="6751270" y="535709"/>
            <a:ext cx="5361209" cy="1772339"/>
          </a:xfrm>
        </p:spPr>
        <p:txBody>
          <a:bodyPr rtlCol="0" anchor="ctr">
            <a:normAutofit fontScale="90000"/>
          </a:bodyPr>
          <a:lstStyle/>
          <a:p>
            <a:pPr rtl="0"/>
            <a:r>
              <a:rPr lang="en-GB" dirty="0"/>
              <a:t>At South Park we Aspire to REACH Excellence in all we do…</a:t>
            </a:r>
          </a:p>
        </p:txBody>
      </p:sp>
      <p:pic>
        <p:nvPicPr>
          <p:cNvPr id="2" name="Picture 1">
            <a:extLst>
              <a:ext uri="{FF2B5EF4-FFF2-40B4-BE49-F238E27FC236}">
                <a16:creationId xmlns:a16="http://schemas.microsoft.com/office/drawing/2014/main" id="{06CA2581-9332-303A-2FA3-CDE464761501}"/>
              </a:ext>
            </a:extLst>
          </p:cNvPr>
          <p:cNvPicPr>
            <a:picLocks noChangeAspect="1"/>
          </p:cNvPicPr>
          <p:nvPr/>
        </p:nvPicPr>
        <p:blipFill>
          <a:blip r:embed="rId3"/>
          <a:srcRect t="27409" r="-1" b="-1"/>
          <a:stretch/>
        </p:blipFill>
        <p:spPr>
          <a:xfrm>
            <a:off x="295563" y="494006"/>
            <a:ext cx="6016479" cy="4391591"/>
          </a:xfrm>
          <a:prstGeom prst="rect">
            <a:avLst/>
          </a:prstGeom>
          <a:noFill/>
        </p:spPr>
      </p:pic>
      <p:pic>
        <p:nvPicPr>
          <p:cNvPr id="11" name="Picture Placeholder 6" descr="Photo of woman holding a succulent in a pot&#10;&#10;">
            <a:extLst>
              <a:ext uri="{FF2B5EF4-FFF2-40B4-BE49-F238E27FC236}">
                <a16:creationId xmlns:a16="http://schemas.microsoft.com/office/drawing/2014/main" id="{25554A15-C7B9-435F-88E0-E4DC9ABD8A3E}"/>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l="7944" r="19787" b="-2"/>
          <a:stretch/>
        </p:blipFill>
        <p:spPr>
          <a:xfrm>
            <a:off x="8656782" y="2562059"/>
            <a:ext cx="2990273" cy="2182681"/>
          </a:xfrm>
          <a:noFill/>
        </p:spPr>
      </p:pic>
      <p:sp>
        <p:nvSpPr>
          <p:cNvPr id="33" name="Slide Number Placeholder 7">
            <a:extLst>
              <a:ext uri="{FF2B5EF4-FFF2-40B4-BE49-F238E27FC236}">
                <a16:creationId xmlns:a16="http://schemas.microsoft.com/office/drawing/2014/main" id="{5186B335-395D-BF5C-1E75-F449195910B4}"/>
              </a:ext>
            </a:extLst>
          </p:cNvPr>
          <p:cNvSpPr>
            <a:spLocks noGrp="1"/>
          </p:cNvSpPr>
          <p:nvPr>
            <p:ph type="sldNum" sz="quarter" idx="12"/>
          </p:nvPr>
        </p:nvSpPr>
        <p:spPr>
          <a:xfrm>
            <a:off x="8610600" y="6356350"/>
            <a:ext cx="2743200" cy="365125"/>
          </a:xfrm>
        </p:spPr>
        <p:txBody>
          <a:bodyPr/>
          <a:lstStyle/>
          <a:p>
            <a:pPr rtl="0">
              <a:spcAft>
                <a:spcPts val="600"/>
              </a:spcAft>
            </a:pPr>
            <a:fld id="{B5CEABB6-07DC-46E8-9B57-56EC44A396E5}" type="slidenum">
              <a:rPr lang="en-GB" noProof="0" smtClean="0"/>
              <a:pPr rtl="0">
                <a:spcAft>
                  <a:spcPts val="600"/>
                </a:spcAft>
              </a:pPr>
              <a:t>8</a:t>
            </a:fld>
            <a:endParaRPr lang="en-GB" noProof="0"/>
          </a:p>
        </p:txBody>
      </p:sp>
      <p:sp>
        <p:nvSpPr>
          <p:cNvPr id="3" name="TextBox 2">
            <a:extLst>
              <a:ext uri="{FF2B5EF4-FFF2-40B4-BE49-F238E27FC236}">
                <a16:creationId xmlns:a16="http://schemas.microsoft.com/office/drawing/2014/main" id="{818A5C6F-E5B2-9C8F-788C-DB2A42100F44}"/>
              </a:ext>
            </a:extLst>
          </p:cNvPr>
          <p:cNvSpPr txBox="1"/>
          <p:nvPr/>
        </p:nvSpPr>
        <p:spPr>
          <a:xfrm>
            <a:off x="212435" y="5259713"/>
            <a:ext cx="5800437" cy="954107"/>
          </a:xfrm>
          <a:prstGeom prst="rect">
            <a:avLst/>
          </a:prstGeom>
          <a:noFill/>
        </p:spPr>
        <p:txBody>
          <a:bodyPr wrap="square" rtlCol="0">
            <a:spAutoFit/>
          </a:bodyPr>
          <a:lstStyle/>
          <a:p>
            <a:r>
              <a:rPr lang="en-GB" sz="2800" b="1" dirty="0">
                <a:solidFill>
                  <a:srgbClr val="7030A0"/>
                </a:solidFill>
              </a:rPr>
              <a:t>If we can’t do it or haven’t done it…we just can’t do it or haven’t done it YET!</a:t>
            </a:r>
          </a:p>
        </p:txBody>
      </p:sp>
      <p:pic>
        <p:nvPicPr>
          <p:cNvPr id="4" name="Picture 3">
            <a:extLst>
              <a:ext uri="{FF2B5EF4-FFF2-40B4-BE49-F238E27FC236}">
                <a16:creationId xmlns:a16="http://schemas.microsoft.com/office/drawing/2014/main" id="{48B1573B-E7DF-A36F-0FE6-3450DFBC0025}"/>
              </a:ext>
            </a:extLst>
          </p:cNvPr>
          <p:cNvPicPr>
            <a:picLocks noChangeAspect="1"/>
          </p:cNvPicPr>
          <p:nvPr/>
        </p:nvPicPr>
        <p:blipFill>
          <a:blip r:embed="rId5"/>
          <a:stretch>
            <a:fillRect/>
          </a:stretch>
        </p:blipFill>
        <p:spPr>
          <a:xfrm>
            <a:off x="6096000" y="3978130"/>
            <a:ext cx="2560782" cy="2560782"/>
          </a:xfrm>
          <a:prstGeom prst="rect">
            <a:avLst/>
          </a:prstGeom>
        </p:spPr>
      </p:pic>
    </p:spTree>
    <p:extLst>
      <p:ext uri="{BB962C8B-B14F-4D97-AF65-F5344CB8AC3E}">
        <p14:creationId xmlns:p14="http://schemas.microsoft.com/office/powerpoint/2010/main" val="2393761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77064">
              <a:srgbClr val="FF0000"/>
            </a:gs>
            <a:gs pos="23000">
              <a:srgbClr val="FF0000"/>
            </a:gs>
            <a:gs pos="58000">
              <a:schemeClr val="bg2">
                <a:lumMod val="90000"/>
              </a:schemeClr>
            </a:gs>
            <a:gs pos="9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D9EF-7335-EBB0-9999-37907612B377}"/>
              </a:ext>
            </a:extLst>
          </p:cNvPr>
          <p:cNvSpPr>
            <a:spLocks noGrp="1"/>
          </p:cNvSpPr>
          <p:nvPr>
            <p:ph type="title"/>
          </p:nvPr>
        </p:nvSpPr>
        <p:spPr>
          <a:xfrm>
            <a:off x="719425" y="6459416"/>
            <a:ext cx="10634375" cy="501650"/>
          </a:xfrm>
        </p:spPr>
        <p:txBody>
          <a:bodyPr>
            <a:noAutofit/>
          </a:bodyPr>
          <a:lstStyle/>
          <a:p>
            <a:r>
              <a:rPr lang="en-GB" sz="2800" b="1" dirty="0">
                <a:solidFill>
                  <a:schemeClr val="tx1"/>
                </a:solidFill>
              </a:rPr>
              <a:t>A snapshot of our achievements in 23-24 </a:t>
            </a:r>
          </a:p>
        </p:txBody>
      </p:sp>
      <p:sp>
        <p:nvSpPr>
          <p:cNvPr id="6" name="Date Placeholder 5">
            <a:extLst>
              <a:ext uri="{FF2B5EF4-FFF2-40B4-BE49-F238E27FC236}">
                <a16:creationId xmlns:a16="http://schemas.microsoft.com/office/drawing/2014/main" id="{CD8CB1E2-5400-2074-D0F1-AE8D8501D1F2}"/>
              </a:ext>
            </a:extLst>
          </p:cNvPr>
          <p:cNvSpPr>
            <a:spLocks noGrp="1"/>
          </p:cNvSpPr>
          <p:nvPr>
            <p:ph type="dt" sz="half" idx="10"/>
          </p:nvPr>
        </p:nvSpPr>
        <p:spPr/>
        <p:txBody>
          <a:bodyPr/>
          <a:lstStyle/>
          <a:p>
            <a:pPr rtl="0"/>
            <a:r>
              <a:rPr lang="en-GB" noProof="0" dirty="0"/>
              <a:t>20XX</a:t>
            </a:r>
          </a:p>
        </p:txBody>
      </p:sp>
      <p:sp>
        <p:nvSpPr>
          <p:cNvPr id="8" name="Slide Number Placeholder 7">
            <a:extLst>
              <a:ext uri="{FF2B5EF4-FFF2-40B4-BE49-F238E27FC236}">
                <a16:creationId xmlns:a16="http://schemas.microsoft.com/office/drawing/2014/main" id="{BD610F2C-AC59-E2DF-2151-9D81BD475D07}"/>
              </a:ext>
            </a:extLst>
          </p:cNvPr>
          <p:cNvSpPr>
            <a:spLocks noGrp="1"/>
          </p:cNvSpPr>
          <p:nvPr>
            <p:ph type="sldNum" sz="quarter" idx="12"/>
          </p:nvPr>
        </p:nvSpPr>
        <p:spPr/>
        <p:txBody>
          <a:bodyPr/>
          <a:lstStyle/>
          <a:p>
            <a:pPr rtl="0"/>
            <a:fld id="{B5CEABB6-07DC-46E8-9B57-56EC44A396E5}" type="slidenum">
              <a:rPr lang="en-GB" noProof="0" smtClean="0"/>
              <a:t>9</a:t>
            </a:fld>
            <a:endParaRPr lang="en-GB" noProof="0"/>
          </a:p>
        </p:txBody>
      </p:sp>
      <p:pic>
        <p:nvPicPr>
          <p:cNvPr id="9" name="Picture 8">
            <a:extLst>
              <a:ext uri="{FF2B5EF4-FFF2-40B4-BE49-F238E27FC236}">
                <a16:creationId xmlns:a16="http://schemas.microsoft.com/office/drawing/2014/main" id="{376416C9-BCE3-5FE2-0621-E512AA0601CE}"/>
              </a:ext>
            </a:extLst>
          </p:cNvPr>
          <p:cNvPicPr>
            <a:picLocks noChangeAspect="1"/>
          </p:cNvPicPr>
          <p:nvPr/>
        </p:nvPicPr>
        <p:blipFill>
          <a:blip r:embed="rId3"/>
          <a:stretch>
            <a:fillRect/>
          </a:stretch>
        </p:blipFill>
        <p:spPr>
          <a:xfrm>
            <a:off x="362203" y="147759"/>
            <a:ext cx="2209131" cy="1610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a:extLst>
              <a:ext uri="{FF2B5EF4-FFF2-40B4-BE49-F238E27FC236}">
                <a16:creationId xmlns:a16="http://schemas.microsoft.com/office/drawing/2014/main" id="{DCC2E21B-7C63-3005-8529-F168AA755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1691">
            <a:off x="9462795" y="409625"/>
            <a:ext cx="2356060" cy="2356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1FE0AD8D-8629-C6F7-9F9A-A220605F7EB0}"/>
              </a:ext>
            </a:extLst>
          </p:cNvPr>
          <p:cNvPicPr>
            <a:picLocks noChangeAspect="1"/>
          </p:cNvPicPr>
          <p:nvPr/>
        </p:nvPicPr>
        <p:blipFill>
          <a:blip r:embed="rId5"/>
          <a:stretch>
            <a:fillRect/>
          </a:stretch>
        </p:blipFill>
        <p:spPr>
          <a:xfrm>
            <a:off x="6400800" y="102932"/>
            <a:ext cx="2335735" cy="2335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2AB753D7-E250-F32F-D668-601AD2F148F5}"/>
              </a:ext>
            </a:extLst>
          </p:cNvPr>
          <p:cNvPicPr>
            <a:picLocks noChangeAspect="1"/>
          </p:cNvPicPr>
          <p:nvPr/>
        </p:nvPicPr>
        <p:blipFill>
          <a:blip r:embed="rId6"/>
          <a:stretch>
            <a:fillRect/>
          </a:stretch>
        </p:blipFill>
        <p:spPr>
          <a:xfrm rot="21019261">
            <a:off x="315403" y="2690323"/>
            <a:ext cx="1862382" cy="1862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074FAB59-1645-8171-09F1-1B39481EC837}"/>
              </a:ext>
            </a:extLst>
          </p:cNvPr>
          <p:cNvSpPr txBox="1"/>
          <p:nvPr/>
        </p:nvSpPr>
        <p:spPr>
          <a:xfrm rot="574102">
            <a:off x="8943474" y="2860951"/>
            <a:ext cx="3127591" cy="1077218"/>
          </a:xfrm>
          <a:prstGeom prst="rect">
            <a:avLst/>
          </a:prstGeom>
          <a:noFill/>
        </p:spPr>
        <p:txBody>
          <a:bodyPr wrap="square" rtlCol="0">
            <a:spAutoFit/>
          </a:bodyPr>
          <a:lstStyle/>
          <a:p>
            <a:pPr algn="ctr"/>
            <a:r>
              <a:rPr lang="en-GB" sz="1600" b="1" dirty="0"/>
              <a:t>Our ‘Waste Warriors’ and ‘Community Garden’ groups helped raise awareness about sustainability.</a:t>
            </a:r>
          </a:p>
        </p:txBody>
      </p:sp>
      <p:sp>
        <p:nvSpPr>
          <p:cNvPr id="13" name="TextBox 12">
            <a:extLst>
              <a:ext uri="{FF2B5EF4-FFF2-40B4-BE49-F238E27FC236}">
                <a16:creationId xmlns:a16="http://schemas.microsoft.com/office/drawing/2014/main" id="{074FAB59-1645-8171-09F1-1B39481EC837}"/>
              </a:ext>
            </a:extLst>
          </p:cNvPr>
          <p:cNvSpPr txBox="1"/>
          <p:nvPr/>
        </p:nvSpPr>
        <p:spPr>
          <a:xfrm>
            <a:off x="5957272" y="2507071"/>
            <a:ext cx="3170046" cy="584775"/>
          </a:xfrm>
          <a:prstGeom prst="rect">
            <a:avLst/>
          </a:prstGeom>
          <a:noFill/>
        </p:spPr>
        <p:txBody>
          <a:bodyPr wrap="square" rtlCol="0">
            <a:spAutoFit/>
          </a:bodyPr>
          <a:lstStyle/>
          <a:p>
            <a:pPr algn="ctr"/>
            <a:r>
              <a:rPr lang="en-GB" sz="1600" b="1" dirty="0"/>
              <a:t>We continued to explore play pedagogy throughout the school.</a:t>
            </a:r>
          </a:p>
        </p:txBody>
      </p:sp>
      <p:sp>
        <p:nvSpPr>
          <p:cNvPr id="14" name="TextBox 13">
            <a:extLst>
              <a:ext uri="{FF2B5EF4-FFF2-40B4-BE49-F238E27FC236}">
                <a16:creationId xmlns:a16="http://schemas.microsoft.com/office/drawing/2014/main" id="{6474E189-4142-6A66-9B13-8F101CB53590}"/>
              </a:ext>
            </a:extLst>
          </p:cNvPr>
          <p:cNvSpPr txBox="1"/>
          <p:nvPr/>
        </p:nvSpPr>
        <p:spPr>
          <a:xfrm rot="21022760">
            <a:off x="165731" y="4621643"/>
            <a:ext cx="2682829" cy="830997"/>
          </a:xfrm>
          <a:prstGeom prst="rect">
            <a:avLst/>
          </a:prstGeom>
          <a:noFill/>
        </p:spPr>
        <p:txBody>
          <a:bodyPr wrap="square" rtlCol="0">
            <a:spAutoFit/>
          </a:bodyPr>
          <a:lstStyle/>
          <a:p>
            <a:pPr algn="ctr"/>
            <a:r>
              <a:rPr lang="en-GB" sz="1600" b="1" dirty="0"/>
              <a:t>We excelled in extracurricular activities and represented our school at various SLC events.</a:t>
            </a:r>
          </a:p>
        </p:txBody>
      </p:sp>
      <p:sp>
        <p:nvSpPr>
          <p:cNvPr id="15" name="TextBox 14">
            <a:extLst>
              <a:ext uri="{FF2B5EF4-FFF2-40B4-BE49-F238E27FC236}">
                <a16:creationId xmlns:a16="http://schemas.microsoft.com/office/drawing/2014/main" id="{9C3D9C17-DA47-93E0-CD1A-3815526C11B6}"/>
              </a:ext>
            </a:extLst>
          </p:cNvPr>
          <p:cNvSpPr txBox="1"/>
          <p:nvPr/>
        </p:nvSpPr>
        <p:spPr>
          <a:xfrm>
            <a:off x="66666" y="1825320"/>
            <a:ext cx="2617357" cy="584775"/>
          </a:xfrm>
          <a:prstGeom prst="rect">
            <a:avLst/>
          </a:prstGeom>
          <a:noFill/>
        </p:spPr>
        <p:txBody>
          <a:bodyPr wrap="square" rtlCol="0">
            <a:spAutoFit/>
          </a:bodyPr>
          <a:lstStyle/>
          <a:p>
            <a:pPr algn="ctr"/>
            <a:r>
              <a:rPr lang="en-GB" sz="1600" b="1" dirty="0"/>
              <a:t>We continued to engage in parent partnerships.</a:t>
            </a:r>
          </a:p>
        </p:txBody>
      </p:sp>
      <p:pic>
        <p:nvPicPr>
          <p:cNvPr id="17" name="Picture 16">
            <a:extLst>
              <a:ext uri="{FF2B5EF4-FFF2-40B4-BE49-F238E27FC236}">
                <a16:creationId xmlns:a16="http://schemas.microsoft.com/office/drawing/2014/main" id="{29CC026F-CA8B-8936-3195-2689C2EC7FF0}"/>
              </a:ext>
            </a:extLst>
          </p:cNvPr>
          <p:cNvPicPr>
            <a:picLocks noChangeAspect="1"/>
          </p:cNvPicPr>
          <p:nvPr/>
        </p:nvPicPr>
        <p:blipFill>
          <a:blip r:embed="rId7"/>
          <a:stretch>
            <a:fillRect/>
          </a:stretch>
        </p:blipFill>
        <p:spPr>
          <a:xfrm>
            <a:off x="10379675" y="4171223"/>
            <a:ext cx="1497639" cy="1518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9919B637-7A9F-CEB0-729A-54623396E701}"/>
              </a:ext>
            </a:extLst>
          </p:cNvPr>
          <p:cNvSpPr txBox="1"/>
          <p:nvPr/>
        </p:nvSpPr>
        <p:spPr>
          <a:xfrm>
            <a:off x="9816930" y="5772137"/>
            <a:ext cx="2623128" cy="584775"/>
          </a:xfrm>
          <a:prstGeom prst="rect">
            <a:avLst/>
          </a:prstGeom>
          <a:noFill/>
        </p:spPr>
        <p:txBody>
          <a:bodyPr wrap="square" rtlCol="0">
            <a:spAutoFit/>
          </a:bodyPr>
          <a:lstStyle/>
          <a:p>
            <a:pPr algn="ctr"/>
            <a:r>
              <a:rPr lang="en-GB" sz="1600" b="1" dirty="0"/>
              <a:t>We raised funds for local charities</a:t>
            </a:r>
          </a:p>
        </p:txBody>
      </p:sp>
      <p:pic>
        <p:nvPicPr>
          <p:cNvPr id="20" name="Picture 19">
            <a:extLst>
              <a:ext uri="{FF2B5EF4-FFF2-40B4-BE49-F238E27FC236}">
                <a16:creationId xmlns:a16="http://schemas.microsoft.com/office/drawing/2014/main" id="{3FA6CCD7-E886-1852-0D7D-B4F819C5C46A}"/>
              </a:ext>
            </a:extLst>
          </p:cNvPr>
          <p:cNvPicPr>
            <a:picLocks noChangeAspect="1"/>
          </p:cNvPicPr>
          <p:nvPr/>
        </p:nvPicPr>
        <p:blipFill>
          <a:blip r:embed="rId8"/>
          <a:stretch>
            <a:fillRect/>
          </a:stretch>
        </p:blipFill>
        <p:spPr>
          <a:xfrm>
            <a:off x="6531475" y="3485668"/>
            <a:ext cx="2676899" cy="1409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8569BC7B-B166-9419-7A35-9CFA72EE75E7}"/>
              </a:ext>
            </a:extLst>
          </p:cNvPr>
          <p:cNvSpPr txBox="1"/>
          <p:nvPr/>
        </p:nvSpPr>
        <p:spPr>
          <a:xfrm>
            <a:off x="6531475" y="4930552"/>
            <a:ext cx="2623128" cy="584775"/>
          </a:xfrm>
          <a:prstGeom prst="rect">
            <a:avLst/>
          </a:prstGeom>
          <a:noFill/>
        </p:spPr>
        <p:txBody>
          <a:bodyPr wrap="square" rtlCol="0">
            <a:spAutoFit/>
          </a:bodyPr>
          <a:lstStyle/>
          <a:p>
            <a:pPr algn="ctr"/>
            <a:r>
              <a:rPr lang="en-GB" sz="1600" b="1" dirty="0"/>
              <a:t>Our Young Leaders built partnerships across SLC.</a:t>
            </a:r>
          </a:p>
        </p:txBody>
      </p:sp>
      <p:pic>
        <p:nvPicPr>
          <p:cNvPr id="23" name="Picture 22">
            <a:extLst>
              <a:ext uri="{FF2B5EF4-FFF2-40B4-BE49-F238E27FC236}">
                <a16:creationId xmlns:a16="http://schemas.microsoft.com/office/drawing/2014/main" id="{2CF12F83-29D2-9664-F2A5-29CB5C47D90F}"/>
              </a:ext>
            </a:extLst>
          </p:cNvPr>
          <p:cNvPicPr>
            <a:picLocks noChangeAspect="1"/>
          </p:cNvPicPr>
          <p:nvPr/>
        </p:nvPicPr>
        <p:blipFill>
          <a:blip r:embed="rId9"/>
          <a:stretch>
            <a:fillRect/>
          </a:stretch>
        </p:blipFill>
        <p:spPr>
          <a:xfrm>
            <a:off x="3098514" y="3951184"/>
            <a:ext cx="2810267" cy="1638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F3AED5B2-6580-6B44-DAA3-312870DAF345}"/>
              </a:ext>
            </a:extLst>
          </p:cNvPr>
          <p:cNvSpPr txBox="1"/>
          <p:nvPr/>
        </p:nvSpPr>
        <p:spPr>
          <a:xfrm>
            <a:off x="2637801" y="5608304"/>
            <a:ext cx="3829466" cy="830997"/>
          </a:xfrm>
          <a:prstGeom prst="rect">
            <a:avLst/>
          </a:prstGeom>
          <a:noFill/>
        </p:spPr>
        <p:txBody>
          <a:bodyPr wrap="square" rtlCol="0">
            <a:spAutoFit/>
          </a:bodyPr>
          <a:lstStyle/>
          <a:p>
            <a:pPr algn="ctr"/>
            <a:r>
              <a:rPr lang="en-GB" sz="1600" b="1" dirty="0"/>
              <a:t>We engaged with SLC’s development officers &amp; upskilled our staff and pupils in ICT.</a:t>
            </a:r>
          </a:p>
        </p:txBody>
      </p:sp>
      <p:pic>
        <p:nvPicPr>
          <p:cNvPr id="26" name="Picture 25">
            <a:extLst>
              <a:ext uri="{FF2B5EF4-FFF2-40B4-BE49-F238E27FC236}">
                <a16:creationId xmlns:a16="http://schemas.microsoft.com/office/drawing/2014/main" id="{A6E2BAFE-3719-7A9D-37FD-5A23FFA036A4}"/>
              </a:ext>
            </a:extLst>
          </p:cNvPr>
          <p:cNvPicPr>
            <a:picLocks noChangeAspect="1"/>
          </p:cNvPicPr>
          <p:nvPr/>
        </p:nvPicPr>
        <p:blipFill>
          <a:blip r:embed="rId10"/>
          <a:stretch>
            <a:fillRect/>
          </a:stretch>
        </p:blipFill>
        <p:spPr>
          <a:xfrm>
            <a:off x="3092468" y="776460"/>
            <a:ext cx="2743583" cy="2286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17D25C7D-D831-2424-3C07-F310B4302DC2}"/>
              </a:ext>
            </a:extLst>
          </p:cNvPr>
          <p:cNvSpPr txBox="1"/>
          <p:nvPr/>
        </p:nvSpPr>
        <p:spPr>
          <a:xfrm>
            <a:off x="2811945" y="3114312"/>
            <a:ext cx="3170046" cy="584775"/>
          </a:xfrm>
          <a:prstGeom prst="rect">
            <a:avLst/>
          </a:prstGeom>
          <a:noFill/>
        </p:spPr>
        <p:txBody>
          <a:bodyPr wrap="square" rtlCol="0">
            <a:spAutoFit/>
          </a:bodyPr>
          <a:lstStyle/>
          <a:p>
            <a:pPr algn="ctr"/>
            <a:r>
              <a:rPr lang="en-GB" sz="1600" b="1" dirty="0"/>
              <a:t>We celebrated diversity and hosted our first ‘Celebrating Me’ event.</a:t>
            </a:r>
          </a:p>
        </p:txBody>
      </p:sp>
    </p:spTree>
    <p:extLst>
      <p:ext uri="{BB962C8B-B14F-4D97-AF65-F5344CB8AC3E}">
        <p14:creationId xmlns:p14="http://schemas.microsoft.com/office/powerpoint/2010/main" val="865091315"/>
      </p:ext>
    </p:extLst>
  </p:cSld>
  <p:clrMapOvr>
    <a:masterClrMapping/>
  </p:clrMapOvr>
</p:sld>
</file>

<file path=ppt/theme/theme1.xml><?xml version="1.0" encoding="utf-8"?>
<a:theme xmlns:a="http://schemas.openxmlformats.org/drawingml/2006/main" name="Office Theme">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9037_TF66722518_Win32" id="{8E0D3186-379A-4167-A721-EFAF4FD4F9A8}" vid="{9F09F86B-45C3-4C60-8D63-B9139CB4CC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40b36-8f5f-451c-993e-9fc0f4722119" xsi:nil="true"/>
    <lcf76f155ced4ddcb4097134ff3c332f xmlns="9b282621-49f2-4913-ace6-d6bc6136ab8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EA853969E2FC47A9BEF9F462DD0FE9" ma:contentTypeVersion="15" ma:contentTypeDescription="Create a new document." ma:contentTypeScope="" ma:versionID="efc33392fdcc89df0edf39fd12551500">
  <xsd:schema xmlns:xsd="http://www.w3.org/2001/XMLSchema" xmlns:xs="http://www.w3.org/2001/XMLSchema" xmlns:p="http://schemas.microsoft.com/office/2006/metadata/properties" xmlns:ns2="9b282621-49f2-4913-ace6-d6bc6136ab8d" xmlns:ns3="9c240b36-8f5f-451c-993e-9fc0f4722119" targetNamespace="http://schemas.microsoft.com/office/2006/metadata/properties" ma:root="true" ma:fieldsID="255a2b411f637adfc2eb48dbf7052dd9" ns2:_="" ns3:_="">
    <xsd:import namespace="9b282621-49f2-4913-ace6-d6bc6136ab8d"/>
    <xsd:import namespace="9c240b36-8f5f-451c-993e-9fc0f47221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82621-49f2-4913-ace6-d6bc6136ab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e0904c-6cf9-4c06-a364-281e7e1215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40b36-8f5f-451c-993e-9fc0f472211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782af3-b242-4a90-b4b1-fded58317dee}" ma:internalName="TaxCatchAll" ma:showField="CatchAllData" ma:web="9c240b36-8f5f-451c-993e-9fc0f472211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E6AE0A-D4B0-4A5B-9359-3C20E0AE6F6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9c240b36-8f5f-451c-993e-9fc0f4722119"/>
    <ds:schemaRef ds:uri="9b282621-49f2-4913-ace6-d6bc6136ab8d"/>
  </ds:schemaRefs>
</ds:datastoreItem>
</file>

<file path=customXml/itemProps2.xml><?xml version="1.0" encoding="utf-8"?>
<ds:datastoreItem xmlns:ds="http://schemas.openxmlformats.org/officeDocument/2006/customXml" ds:itemID="{15319CE5-E98B-4E74-9232-78C8D9D0D5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282621-49f2-4913-ace6-d6bc6136ab8d"/>
    <ds:schemaRef ds:uri="9c240b36-8f5f-451c-993e-9fc0f47221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C88140-B977-44ED-8877-83D5BCE7639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{4DE9257D-A98D-4D28-AE53-33F2A7B04D7E}tf66722518_win32</Template>
  <TotalTime>618</TotalTime>
  <Words>1302</Words>
  <Application>Microsoft Office PowerPoint</Application>
  <PresentationFormat>Widescreen</PresentationFormat>
  <Paragraphs>109</Paragraphs>
  <Slides>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Abadi</vt:lpstr>
      <vt:lpstr>Arial</vt:lpstr>
      <vt:lpstr>Bodoni MT</vt:lpstr>
      <vt:lpstr>Calibri</vt:lpstr>
      <vt:lpstr>Source Sans Pro Light</vt:lpstr>
      <vt:lpstr>Times New Roman</vt:lpstr>
      <vt:lpstr>Office Theme</vt:lpstr>
      <vt:lpstr>South Park Standard and Quality Report 2023-2024 </vt:lpstr>
      <vt:lpstr>About us</vt:lpstr>
      <vt:lpstr>What we achieved in 2023-2024…</vt:lpstr>
      <vt:lpstr>                 Priorities                 Impact </vt:lpstr>
      <vt:lpstr>               Priorities              Impact</vt:lpstr>
      <vt:lpstr>               Priorities         Impact</vt:lpstr>
      <vt:lpstr>PowerPoint Presentation</vt:lpstr>
      <vt:lpstr>At South Park we Aspire to REACH Excellence in all we do…</vt:lpstr>
      <vt:lpstr>A snapshot of our achievements in 23-24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Mrs McNeil</dc:creator>
  <cp:lastModifiedBy>Mrs McNeil</cp:lastModifiedBy>
  <cp:revision>3</cp:revision>
  <dcterms:created xsi:type="dcterms:W3CDTF">2024-08-19T10:06:02Z</dcterms:created>
  <dcterms:modified xsi:type="dcterms:W3CDTF">2024-08-26T16:01:54Z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0x0101002CEA853969E2FC47A9BEF9F462DD0FE9</vt:lpwstr>
  </property>
  <property fmtid="{D5CDD505-2E9C-101B-9397-08002B2CF9AE}" pid="3" name="MediaServiceImageTags">
    <vt:lpwstr/>
  </property>
</Properties>
</file>